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01" r:id="rId6"/>
    <p:sldMasterId id="2147493614" r:id="rId7"/>
    <p:sldMasterId id="2147493627" r:id="rId8"/>
  </p:sldMasterIdLst>
  <p:notesMasterIdLst>
    <p:notesMasterId r:id="rId104"/>
  </p:notesMasterIdLst>
  <p:handoutMasterIdLst>
    <p:handoutMasterId r:id="rId105"/>
  </p:handoutMasterIdLst>
  <p:sldIdLst>
    <p:sldId id="854" r:id="rId9"/>
    <p:sldId id="953" r:id="rId10"/>
    <p:sldId id="935" r:id="rId11"/>
    <p:sldId id="952" r:id="rId12"/>
    <p:sldId id="824" r:id="rId13"/>
    <p:sldId id="826" r:id="rId14"/>
    <p:sldId id="827" r:id="rId15"/>
    <p:sldId id="878" r:id="rId16"/>
    <p:sldId id="831" r:id="rId17"/>
    <p:sldId id="834" r:id="rId18"/>
    <p:sldId id="879" r:id="rId19"/>
    <p:sldId id="832" r:id="rId20"/>
    <p:sldId id="880" r:id="rId21"/>
    <p:sldId id="833" r:id="rId22"/>
    <p:sldId id="851" r:id="rId23"/>
    <p:sldId id="836" r:id="rId24"/>
    <p:sldId id="837" r:id="rId25"/>
    <p:sldId id="949" r:id="rId26"/>
    <p:sldId id="881" r:id="rId27"/>
    <p:sldId id="932" r:id="rId28"/>
    <p:sldId id="941" r:id="rId29"/>
    <p:sldId id="931" r:id="rId30"/>
    <p:sldId id="882" r:id="rId31"/>
    <p:sldId id="835" r:id="rId32"/>
    <p:sldId id="852" r:id="rId33"/>
    <p:sldId id="828" r:id="rId34"/>
    <p:sldId id="840" r:id="rId35"/>
    <p:sldId id="937" r:id="rId36"/>
    <p:sldId id="938" r:id="rId37"/>
    <p:sldId id="934" r:id="rId38"/>
    <p:sldId id="939" r:id="rId39"/>
    <p:sldId id="942" r:id="rId40"/>
    <p:sldId id="940" r:id="rId41"/>
    <p:sldId id="943" r:id="rId42"/>
    <p:sldId id="944" r:id="rId43"/>
    <p:sldId id="945" r:id="rId44"/>
    <p:sldId id="946" r:id="rId45"/>
    <p:sldId id="947" r:id="rId46"/>
    <p:sldId id="948" r:id="rId47"/>
    <p:sldId id="859" r:id="rId48"/>
    <p:sldId id="860" r:id="rId49"/>
    <p:sldId id="897" r:id="rId50"/>
    <p:sldId id="898" r:id="rId51"/>
    <p:sldId id="894" r:id="rId52"/>
    <p:sldId id="895" r:id="rId53"/>
    <p:sldId id="899" r:id="rId54"/>
    <p:sldId id="421" r:id="rId55"/>
    <p:sldId id="339" r:id="rId56"/>
    <p:sldId id="900" r:id="rId57"/>
    <p:sldId id="343" r:id="rId58"/>
    <p:sldId id="344" r:id="rId59"/>
    <p:sldId id="345" r:id="rId60"/>
    <p:sldId id="346" r:id="rId61"/>
    <p:sldId id="901" r:id="rId62"/>
    <p:sldId id="902" r:id="rId63"/>
    <p:sldId id="903" r:id="rId64"/>
    <p:sldId id="347" r:id="rId65"/>
    <p:sldId id="348" r:id="rId66"/>
    <p:sldId id="904" r:id="rId67"/>
    <p:sldId id="905" r:id="rId68"/>
    <p:sldId id="909" r:id="rId69"/>
    <p:sldId id="908" r:id="rId70"/>
    <p:sldId id="910" r:id="rId71"/>
    <p:sldId id="906" r:id="rId72"/>
    <p:sldId id="427" r:id="rId73"/>
    <p:sldId id="337" r:id="rId74"/>
    <p:sldId id="338" r:id="rId75"/>
    <p:sldId id="364" r:id="rId76"/>
    <p:sldId id="340" r:id="rId77"/>
    <p:sldId id="341" r:id="rId78"/>
    <p:sldId id="912" r:id="rId79"/>
    <p:sldId id="911" r:id="rId80"/>
    <p:sldId id="907" r:id="rId81"/>
    <p:sldId id="913" r:id="rId82"/>
    <p:sldId id="914" r:id="rId83"/>
    <p:sldId id="950" r:id="rId84"/>
    <p:sldId id="951" r:id="rId85"/>
    <p:sldId id="915" r:id="rId86"/>
    <p:sldId id="916" r:id="rId87"/>
    <p:sldId id="917" r:id="rId88"/>
    <p:sldId id="918" r:id="rId89"/>
    <p:sldId id="365" r:id="rId90"/>
    <p:sldId id="919" r:id="rId91"/>
    <p:sldId id="920" r:id="rId92"/>
    <p:sldId id="349" r:id="rId93"/>
    <p:sldId id="921" r:id="rId94"/>
    <p:sldId id="922" r:id="rId95"/>
    <p:sldId id="923" r:id="rId96"/>
    <p:sldId id="924" r:id="rId97"/>
    <p:sldId id="927" r:id="rId98"/>
    <p:sldId id="925" r:id="rId99"/>
    <p:sldId id="926" r:id="rId100"/>
    <p:sldId id="928" r:id="rId101"/>
    <p:sldId id="929" r:id="rId102"/>
    <p:sldId id="930" r:id="rId10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266"/>
    <p:restoredTop sz="96793"/>
  </p:normalViewPr>
  <p:slideViewPr>
    <p:cSldViewPr snapToObjects="1">
      <p:cViewPr varScale="1">
        <p:scale>
          <a:sx n="170" d="100"/>
          <a:sy n="170" d="100"/>
        </p:scale>
        <p:origin x="112" y="540"/>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07" Type="http://schemas.openxmlformats.org/officeDocument/2006/relationships/viewProps" Target="viewProps.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theme" Target="theme/theme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presProps" Target="pres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tableStyles" Target="tableStyles.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1/12/2022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1/12/2022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19</a:t>
            </a:fld>
            <a:endParaRPr lang="en-US" altLang="en-US"/>
          </a:p>
        </p:txBody>
      </p:sp>
    </p:spTree>
    <p:extLst>
      <p:ext uri="{BB962C8B-B14F-4D97-AF65-F5344CB8AC3E}">
        <p14:creationId xmlns:p14="http://schemas.microsoft.com/office/powerpoint/2010/main" val="2322535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21</a:t>
            </a:fld>
            <a:endParaRPr lang="en-US" altLang="en-US"/>
          </a:p>
        </p:txBody>
      </p:sp>
    </p:spTree>
    <p:extLst>
      <p:ext uri="{BB962C8B-B14F-4D97-AF65-F5344CB8AC3E}">
        <p14:creationId xmlns:p14="http://schemas.microsoft.com/office/powerpoint/2010/main" val="3796592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23</a:t>
            </a:fld>
            <a:endParaRPr lang="en-US" altLang="en-US"/>
          </a:p>
        </p:txBody>
      </p:sp>
    </p:spTree>
    <p:extLst>
      <p:ext uri="{BB962C8B-B14F-4D97-AF65-F5344CB8AC3E}">
        <p14:creationId xmlns:p14="http://schemas.microsoft.com/office/powerpoint/2010/main" val="3597603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27</a:t>
            </a:fld>
            <a:endParaRPr lang="en-US" altLang="en-US"/>
          </a:p>
        </p:txBody>
      </p:sp>
    </p:spTree>
    <p:extLst>
      <p:ext uri="{BB962C8B-B14F-4D97-AF65-F5344CB8AC3E}">
        <p14:creationId xmlns:p14="http://schemas.microsoft.com/office/powerpoint/2010/main" val="2902228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28</a:t>
            </a:fld>
            <a:endParaRPr lang="en-US" altLang="en-US"/>
          </a:p>
        </p:txBody>
      </p:sp>
    </p:spTree>
    <p:extLst>
      <p:ext uri="{BB962C8B-B14F-4D97-AF65-F5344CB8AC3E}">
        <p14:creationId xmlns:p14="http://schemas.microsoft.com/office/powerpoint/2010/main" val="2215600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34</a:t>
            </a:fld>
            <a:endParaRPr lang="en-US" altLang="en-US"/>
          </a:p>
        </p:txBody>
      </p:sp>
    </p:spTree>
    <p:extLst>
      <p:ext uri="{BB962C8B-B14F-4D97-AF65-F5344CB8AC3E}">
        <p14:creationId xmlns:p14="http://schemas.microsoft.com/office/powerpoint/2010/main" val="2241328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42</a:t>
            </a:fld>
            <a:endParaRPr lang="en-US" altLang="en-US"/>
          </a:p>
        </p:txBody>
      </p:sp>
    </p:spTree>
    <p:extLst>
      <p:ext uri="{BB962C8B-B14F-4D97-AF65-F5344CB8AC3E}">
        <p14:creationId xmlns:p14="http://schemas.microsoft.com/office/powerpoint/2010/main" val="3613710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44</a:t>
            </a:fld>
            <a:endParaRPr lang="en-US" altLang="en-US"/>
          </a:p>
        </p:txBody>
      </p:sp>
    </p:spTree>
    <p:extLst>
      <p:ext uri="{BB962C8B-B14F-4D97-AF65-F5344CB8AC3E}">
        <p14:creationId xmlns:p14="http://schemas.microsoft.com/office/powerpoint/2010/main" val="3998676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45</a:t>
            </a:fld>
            <a:endParaRPr lang="en-US" altLang="en-US"/>
          </a:p>
        </p:txBody>
      </p:sp>
    </p:spTree>
    <p:extLst>
      <p:ext uri="{BB962C8B-B14F-4D97-AF65-F5344CB8AC3E}">
        <p14:creationId xmlns:p14="http://schemas.microsoft.com/office/powerpoint/2010/main" val="3648480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2818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4248639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1671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67163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30782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6757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5302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90941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54D2032-F7A1-47FB-8029-FF01734C1A45}" type="slidenum">
              <a:rPr lang="en-US" altLang="en-US" sz="1200"/>
              <a:pPr/>
              <a:t>57</a:t>
            </a:fld>
            <a:endParaRPr lang="en-US" altLang="en-US"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28474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5D6698B-82E8-4243-BAB0-D6783EE2B84F}" type="slidenum">
              <a:rPr lang="en-US" altLang="en-US" sz="1200"/>
              <a:pPr/>
              <a:t>58</a:t>
            </a:fld>
            <a:endParaRPr lang="en-US" altLang="en-US" sz="12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93239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70466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64</a:t>
            </a:fld>
            <a:endParaRPr lang="en-US" altLang="en-US"/>
          </a:p>
        </p:txBody>
      </p:sp>
    </p:spTree>
    <p:extLst>
      <p:ext uri="{BB962C8B-B14F-4D97-AF65-F5344CB8AC3E}">
        <p14:creationId xmlns:p14="http://schemas.microsoft.com/office/powerpoint/2010/main" val="3909850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3</a:t>
            </a:fld>
            <a:endParaRPr lang="en-US" altLang="en-US"/>
          </a:p>
        </p:txBody>
      </p:sp>
    </p:spTree>
    <p:extLst>
      <p:ext uri="{BB962C8B-B14F-4D97-AF65-F5344CB8AC3E}">
        <p14:creationId xmlns:p14="http://schemas.microsoft.com/office/powerpoint/2010/main" val="1129312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9358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258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98949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06496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623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28292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04788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80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457454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81</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46192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82</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37246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83</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979832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84</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681969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85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734323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87</a:t>
            </a:fld>
            <a:endParaRPr lang="en-US" altLang="en-US"/>
          </a:p>
        </p:txBody>
      </p:sp>
    </p:spTree>
    <p:extLst>
      <p:ext uri="{BB962C8B-B14F-4D97-AF65-F5344CB8AC3E}">
        <p14:creationId xmlns:p14="http://schemas.microsoft.com/office/powerpoint/2010/main" val="25747871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8</a:t>
            </a:fld>
            <a:endParaRPr lang="en-US" altLang="en-US"/>
          </a:p>
        </p:txBody>
      </p:sp>
    </p:spTree>
    <p:extLst>
      <p:ext uri="{BB962C8B-B14F-4D97-AF65-F5344CB8AC3E}">
        <p14:creationId xmlns:p14="http://schemas.microsoft.com/office/powerpoint/2010/main" val="3998428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11</a:t>
            </a:fld>
            <a:endParaRPr lang="en-US" altLang="en-US"/>
          </a:p>
        </p:txBody>
      </p:sp>
    </p:spTree>
    <p:extLst>
      <p:ext uri="{BB962C8B-B14F-4D97-AF65-F5344CB8AC3E}">
        <p14:creationId xmlns:p14="http://schemas.microsoft.com/office/powerpoint/2010/main" val="1324963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13</a:t>
            </a:fld>
            <a:endParaRPr lang="en-US" altLang="en-US"/>
          </a:p>
        </p:txBody>
      </p:sp>
    </p:spTree>
    <p:extLst>
      <p:ext uri="{BB962C8B-B14F-4D97-AF65-F5344CB8AC3E}">
        <p14:creationId xmlns:p14="http://schemas.microsoft.com/office/powerpoint/2010/main" val="2349888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934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9607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5400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12670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90935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404722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820191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03300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52717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71809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879891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275791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349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7691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97685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4678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1836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0572266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93247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61608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530907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026683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31637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66816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9486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33804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29809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254142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412328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526691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1/12/2022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64437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3735630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3835294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143305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8477426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978033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42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950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013092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01420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1/12/2022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90515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45888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348410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965515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831261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45802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8597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7285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1/12/2022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1/12/2022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1/12/2022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14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2.jpe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a:t>
            </a:r>
            <a:r>
              <a:rPr lang="de-DE" altLang="en-US" sz="900" i="1">
                <a:solidFill>
                  <a:schemeClr val="bg1"/>
                </a:solidFill>
              </a:rPr>
              <a:t>, 2021</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175930"/>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 id="2147493596" r:id="rId9"/>
    <p:sldLayoutId id="2147493597" r:id="rId10"/>
    <p:sldLayoutId id="2147493598" r:id="rId11"/>
    <p:sldLayoutId id="2147493599" r:id="rId12"/>
    <p:sldLayoutId id="2147493600"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469281"/>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4880062"/>
      </p:ext>
    </p:extLst>
  </p:cSld>
  <p:clrMap bg1="lt1" tx1="dk1" bg2="lt2" tx2="dk2" accent1="accent1" accent2="accent2" accent3="accent3" accent4="accent4" accent5="accent5" accent6="accent6" hlink="hlink" folHlink="folHlink"/>
  <p:sldLayoutIdLst>
    <p:sldLayoutId id="2147493615" r:id="rId1"/>
    <p:sldLayoutId id="2147493616" r:id="rId2"/>
    <p:sldLayoutId id="2147493617" r:id="rId3"/>
    <p:sldLayoutId id="2147493618" r:id="rId4"/>
    <p:sldLayoutId id="2147493619" r:id="rId5"/>
    <p:sldLayoutId id="2147493620" r:id="rId6"/>
    <p:sldLayoutId id="2147493621" r:id="rId7"/>
    <p:sldLayoutId id="2147493622" r:id="rId8"/>
    <p:sldLayoutId id="2147493623" r:id="rId9"/>
    <p:sldLayoutId id="2147493624" r:id="rId10"/>
    <p:sldLayoutId id="2147493625" r:id="rId11"/>
    <p:sldLayoutId id="214749362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03851"/>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hyperlink" Target="https://join.slack.com/t/dff-columbia/shared_invite/zt-3mnfb5it-MaZbLZRd9vGg06M5ueC8Zw" TargetMode="External"/><Relationship Id="rId2" Type="http://schemas.openxmlformats.org/officeDocument/2006/relationships/hyperlink" Target="https://courseworks2.columbia.edu/courses/56883/pages/using-ed-discussions" TargetMode="External"/><Relationship Id="rId1" Type="http://schemas.openxmlformats.org/officeDocument/2006/relationships/slideLayout" Target="../slideLayouts/slideLayout1.xml"/><Relationship Id="rId4" Type="http://schemas.openxmlformats.org/officeDocument/2006/relationships/hyperlink" Target="https://github.com/donald-f-ferguson/W4111F2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8" Type="http://schemas.openxmlformats.org/officeDocument/2006/relationships/hyperlink" Target="https://dev.mysql.com/doc/mysql-installer/en/server-authentication-method.html" TargetMode="External"/><Relationship Id="rId3" Type="http://schemas.openxmlformats.org/officeDocument/2006/relationships/hyperlink" Target="https://docs.anaconda.com/anaconda/" TargetMode="External"/><Relationship Id="rId7" Type="http://schemas.openxmlformats.org/officeDocument/2006/relationships/hyperlink" Target="https://dev.mysql.com/downloads/mysql/" TargetMode="External"/><Relationship Id="rId2" Type="http://schemas.openxmlformats.org/officeDocument/2006/relationships/hyperlink" Target="https://www.db-book.com/db7/" TargetMode="External"/><Relationship Id="rId1" Type="http://schemas.openxmlformats.org/officeDocument/2006/relationships/slideLayout" Target="../slideLayouts/slideLayout1.xml"/><Relationship Id="rId6" Type="http://schemas.openxmlformats.org/officeDocument/2006/relationships/hyperlink" Target="https://www.jetbrains.com/pycharm/" TargetMode="External"/><Relationship Id="rId5" Type="http://schemas.openxmlformats.org/officeDocument/2006/relationships/hyperlink" Target="https://www.jetbrains.com/datagrip/" TargetMode="External"/><Relationship Id="rId4" Type="http://schemas.openxmlformats.org/officeDocument/2006/relationships/hyperlink" Target="https://www.jetbrains.com/community/education/#student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jeffreylancaster.github.io/game-of-thrones/"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7.tiff"/></Relationships>
</file>

<file path=ppt/slides/_rels/slide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hyperlink" Target="https://www.db-book.com/db7/slides-dir/PPTX-dir/ch1.pptx" TargetMode="External"/><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30.tiff"/><Relationship Id="rId1" Type="http://schemas.openxmlformats.org/officeDocument/2006/relationships/slideLayout" Target="../slideLayouts/slideLayout1.xml"/><Relationship Id="rId6" Type="http://schemas.openxmlformats.org/officeDocument/2006/relationships/image" Target="../media/image32.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tiff"/><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hyperlink" Target="https://www.lucidchart.com/" TargetMode="External"/><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hyperlink" Target="https://vertabelo.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0.xml"/><Relationship Id="rId1" Type="http://schemas.openxmlformats.org/officeDocument/2006/relationships/slideLayout" Target="../slideLayouts/slideLayout35.xml"/><Relationship Id="rId4" Type="http://schemas.openxmlformats.org/officeDocument/2006/relationships/image" Target="../media/image50.jpeg"/></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2" Type="http://schemas.openxmlformats.org/officeDocument/2006/relationships/hyperlink" Target="mailto:cynthia@cs.columbia.edu" TargetMode="Externa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7.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002, Fall 2021</a:t>
            </a:r>
          </a:p>
          <a:p>
            <a:pPr algn="ctr"/>
            <a:r>
              <a:rPr lang="en-US" altLang="en-US" sz="2400" i="1" dirty="0"/>
              <a:t>Lecture 1: Introduction and Foundational Concepts (V1.0)</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D3BA6-EB5B-A648-B266-B441AFEFE784}"/>
              </a:ext>
            </a:extLst>
          </p:cNvPr>
          <p:cNvSpPr>
            <a:spLocks noGrp="1"/>
          </p:cNvSpPr>
          <p:nvPr>
            <p:ph idx="1"/>
          </p:nvPr>
        </p:nvSpPr>
        <p:spPr>
          <a:xfrm>
            <a:off x="86284" y="440189"/>
            <a:ext cx="8839200" cy="3962400"/>
          </a:xfrm>
        </p:spPr>
        <p:txBody>
          <a:bodyPr/>
          <a:lstStyle/>
          <a:p>
            <a:pPr>
              <a:spcBef>
                <a:spcPts val="0"/>
              </a:spcBef>
              <a:spcAft>
                <a:spcPts val="200"/>
              </a:spcAft>
            </a:pPr>
            <a:r>
              <a:rPr lang="en-US" sz="1600" dirty="0"/>
              <a:t>Sessions:</a:t>
            </a:r>
          </a:p>
          <a:p>
            <a:pPr lvl="1">
              <a:spcBef>
                <a:spcPts val="0"/>
              </a:spcBef>
              <a:spcAft>
                <a:spcPts val="200"/>
              </a:spcAft>
            </a:pPr>
            <a:r>
              <a:rPr lang="en-US" sz="1400" dirty="0"/>
              <a:t>Lecture: (In-Person) Lecture: Friday, 10:10 to 12:40</a:t>
            </a:r>
          </a:p>
          <a:p>
            <a:pPr lvl="1">
              <a:spcBef>
                <a:spcPts val="0"/>
              </a:spcBef>
              <a:spcAft>
                <a:spcPts val="200"/>
              </a:spcAft>
            </a:pPr>
            <a:r>
              <a:rPr lang="en-US" sz="1400" dirty="0"/>
              <a:t>Recitation: Periodic, optional recitation on Saturday, 10:00 to 11:30.</a:t>
            </a:r>
          </a:p>
          <a:p>
            <a:pPr lvl="2">
              <a:spcBef>
                <a:spcPts val="0"/>
              </a:spcBef>
              <a:spcAft>
                <a:spcPts val="200"/>
              </a:spcAft>
            </a:pPr>
            <a:r>
              <a:rPr lang="en-US" sz="1050" dirty="0"/>
              <a:t>Either in-person/online or just online. Will announce in advance.</a:t>
            </a:r>
          </a:p>
          <a:p>
            <a:pPr lvl="2">
              <a:spcBef>
                <a:spcPts val="0"/>
              </a:spcBef>
              <a:spcAft>
                <a:spcPts val="200"/>
              </a:spcAft>
            </a:pPr>
            <a:r>
              <a:rPr lang="en-US" sz="1050" dirty="0"/>
              <a:t>Usually held when there is student interest, homework due, exams, etc.</a:t>
            </a:r>
          </a:p>
          <a:p>
            <a:pPr>
              <a:spcBef>
                <a:spcPts val="0"/>
              </a:spcBef>
              <a:spcAft>
                <a:spcPts val="200"/>
              </a:spcAft>
            </a:pPr>
            <a:r>
              <a:rPr lang="en-US" sz="1600" dirty="0"/>
              <a:t>Office hours: </a:t>
            </a:r>
          </a:p>
          <a:p>
            <a:pPr lvl="1">
              <a:spcBef>
                <a:spcPts val="0"/>
              </a:spcBef>
              <a:spcAft>
                <a:spcPts val="200"/>
              </a:spcAft>
            </a:pPr>
            <a:r>
              <a:rPr lang="en-US" sz="1400" dirty="0"/>
              <a:t>In-person: Friday: 0830 to 1000, 4:00 PM – 6:00 PM; and by-request as needed.</a:t>
            </a:r>
          </a:p>
          <a:p>
            <a:pPr lvl="1">
              <a:spcBef>
                <a:spcPts val="0"/>
              </a:spcBef>
              <a:spcAft>
                <a:spcPts val="200"/>
              </a:spcAft>
            </a:pPr>
            <a:r>
              <a:rPr lang="en-US" sz="1400" dirty="0"/>
              <a:t>Extra office hours: I hold a lot of extra office hours, usually based on workload around assignment due dates and exams.</a:t>
            </a:r>
          </a:p>
          <a:p>
            <a:pPr lvl="2">
              <a:spcBef>
                <a:spcPts val="0"/>
              </a:spcBef>
              <a:spcAft>
                <a:spcPts val="200"/>
              </a:spcAft>
            </a:pPr>
            <a:r>
              <a:rPr lang="en-US" sz="1050" dirty="0"/>
              <a:t>I will be on campus when possible for students that want to speak with me or need more focused help.</a:t>
            </a:r>
          </a:p>
          <a:p>
            <a:pPr lvl="2">
              <a:spcBef>
                <a:spcPts val="0"/>
              </a:spcBef>
              <a:spcAft>
                <a:spcPts val="200"/>
              </a:spcAft>
            </a:pPr>
            <a:r>
              <a:rPr lang="en-US" sz="1050" dirty="0"/>
              <a:t>Many of the extra OHs will be online only.</a:t>
            </a:r>
          </a:p>
          <a:p>
            <a:pPr>
              <a:spcBef>
                <a:spcPts val="0"/>
              </a:spcBef>
              <a:spcAft>
                <a:spcPts val="200"/>
              </a:spcAft>
            </a:pPr>
            <a:r>
              <a:rPr lang="en-US" sz="1600" dirty="0"/>
              <a:t>Collaboration/contact:</a:t>
            </a:r>
          </a:p>
          <a:p>
            <a:pPr lvl="1">
              <a:spcBef>
                <a:spcPts val="0"/>
              </a:spcBef>
              <a:spcAft>
                <a:spcPts val="200"/>
              </a:spcAft>
            </a:pPr>
            <a:r>
              <a:rPr lang="en-US" sz="1400" dirty="0"/>
              <a:t>We will use </a:t>
            </a:r>
            <a:r>
              <a:rPr lang="en-US" sz="1400" dirty="0">
                <a:hlinkClick r:id="rId2"/>
              </a:rPr>
              <a:t>Ed Discussions</a:t>
            </a:r>
            <a:r>
              <a:rPr lang="en-US" sz="1400" dirty="0"/>
              <a:t>, which is available from </a:t>
            </a:r>
            <a:r>
              <a:rPr lang="en-US" sz="1400" dirty="0" err="1"/>
              <a:t>CourseWorks</a:t>
            </a:r>
            <a:r>
              <a:rPr lang="en-US" sz="1400" dirty="0"/>
              <a:t>. This replaces Piazza.</a:t>
            </a:r>
          </a:p>
          <a:p>
            <a:pPr lvl="1">
              <a:spcBef>
                <a:spcPts val="0"/>
              </a:spcBef>
              <a:spcAft>
                <a:spcPts val="200"/>
              </a:spcAft>
            </a:pPr>
            <a:r>
              <a:rPr lang="en-US" sz="1400" dirty="0"/>
              <a:t>I am usually monitoring </a:t>
            </a:r>
            <a:r>
              <a:rPr lang="en-US" sz="1400" dirty="0">
                <a:hlinkClick r:id="rId3"/>
              </a:rPr>
              <a:t>Slack</a:t>
            </a:r>
            <a:r>
              <a:rPr lang="en-US" sz="1400" dirty="0"/>
              <a:t>. Subscribe to the channel #w4111-f21.</a:t>
            </a:r>
          </a:p>
          <a:p>
            <a:pPr lvl="1">
              <a:spcBef>
                <a:spcPts val="0"/>
              </a:spcBef>
              <a:spcAft>
                <a:spcPts val="200"/>
              </a:spcAft>
            </a:pPr>
            <a:r>
              <a:rPr lang="en-US" sz="1400" dirty="0"/>
              <a:t>The course lectures, sample code, etc. will be in a </a:t>
            </a:r>
            <a:r>
              <a:rPr lang="en-US" sz="1400" dirty="0">
                <a:hlinkClick r:id="rId4"/>
              </a:rPr>
              <a:t>GitHub</a:t>
            </a:r>
            <a:r>
              <a:rPr lang="en-US" sz="1400" dirty="0"/>
              <a:t> repository.</a:t>
            </a:r>
          </a:p>
          <a:p>
            <a:pPr lvl="1">
              <a:spcBef>
                <a:spcPts val="0"/>
              </a:spcBef>
              <a:spcAft>
                <a:spcPts val="200"/>
              </a:spcAft>
            </a:pPr>
            <a:r>
              <a:rPr lang="en-US" sz="1400" dirty="0"/>
              <a:t>The course website provides additional information.</a:t>
            </a:r>
          </a:p>
          <a:p>
            <a:pPr>
              <a:spcBef>
                <a:spcPts val="0"/>
              </a:spcBef>
              <a:spcAft>
                <a:spcPts val="200"/>
              </a:spcAft>
            </a:pPr>
            <a:r>
              <a:rPr lang="en-US" sz="1600" b="1" dirty="0">
                <a:solidFill>
                  <a:srgbClr val="FF0000"/>
                </a:solidFill>
              </a:rPr>
              <a:t>Note: Your health, safety and well-being are ALWAYS my primary concern. These are bizarre, stressful times. Speak to me if you need special considerations and I will do the best that I can.</a:t>
            </a:r>
          </a:p>
        </p:txBody>
      </p:sp>
      <p:sp>
        <p:nvSpPr>
          <p:cNvPr id="3" name="Title 2">
            <a:extLst>
              <a:ext uri="{FF2B5EF4-FFF2-40B4-BE49-F238E27FC236}">
                <a16:creationId xmlns:a16="http://schemas.microsoft.com/office/drawing/2014/main" id="{CC8917E7-F4D6-C444-90E2-64216BEA77F5}"/>
              </a:ext>
            </a:extLst>
          </p:cNvPr>
          <p:cNvSpPr>
            <a:spLocks noGrp="1"/>
          </p:cNvSpPr>
          <p:nvPr>
            <p:ph type="title"/>
          </p:nvPr>
        </p:nvSpPr>
        <p:spPr/>
        <p:txBody>
          <a:bodyPr/>
          <a:lstStyle/>
          <a:p>
            <a:r>
              <a:rPr lang="en-US" dirty="0"/>
              <a:t>Lecture Format, Recitation, Office Hours</a:t>
            </a:r>
          </a:p>
        </p:txBody>
      </p:sp>
    </p:spTree>
    <p:extLst>
      <p:ext uri="{BB962C8B-B14F-4D97-AF65-F5344CB8AC3E}">
        <p14:creationId xmlns:p14="http://schemas.microsoft.com/office/powerpoint/2010/main" val="1162834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019420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600" dirty="0"/>
              <a:t>35 years in computer science industry:</a:t>
            </a:r>
          </a:p>
          <a:p>
            <a:pPr lvl="1"/>
            <a:r>
              <a:rPr lang="en-US" sz="1400" dirty="0"/>
              <a:t>IBM Fellow</a:t>
            </a:r>
          </a:p>
          <a:p>
            <a:pPr lvl="1"/>
            <a:r>
              <a:rPr lang="en-US" sz="1400" dirty="0"/>
              <a:t>Microsoft Technical Fellow.</a:t>
            </a:r>
          </a:p>
          <a:p>
            <a:pPr lvl="1"/>
            <a:r>
              <a:rPr lang="en-US" sz="1400" dirty="0"/>
              <a:t>Chief Technology Officer, CA technologies.</a:t>
            </a:r>
          </a:p>
          <a:p>
            <a:pPr lvl="1"/>
            <a:r>
              <a:rPr lang="en-US" sz="1400" dirty="0"/>
              <a:t>Dell Senior Technical Fellow.</a:t>
            </a:r>
          </a:p>
          <a:p>
            <a:pPr lvl="1"/>
            <a:r>
              <a:rPr lang="en-US" sz="1400" dirty="0"/>
              <a:t>CTO, Co-Founder, </a:t>
            </a:r>
            <a:r>
              <a:rPr lang="en-US" sz="1400" dirty="0">
                <a:hlinkClick r:id="rId2"/>
              </a:rPr>
              <a:t>Seeka.tv</a:t>
            </a:r>
            <a:r>
              <a:rPr lang="en-US" sz="1400" dirty="0"/>
              <a:t>.</a:t>
            </a:r>
          </a:p>
          <a:p>
            <a:pPr lvl="1"/>
            <a:r>
              <a:rPr lang="en-US" sz="1400" dirty="0"/>
              <a:t>Ansys Fellow</a:t>
            </a:r>
          </a:p>
          <a:p>
            <a:r>
              <a:rPr lang="en-US" sz="1600" dirty="0"/>
              <a:t>Academic experience:</a:t>
            </a:r>
          </a:p>
          <a:p>
            <a:pPr lvl="1"/>
            <a:r>
              <a:rPr lang="en-US" sz="1400" dirty="0"/>
              <a:t>BA, MS, Ph.D., Computer Science, Columbia University.</a:t>
            </a:r>
          </a:p>
          <a:p>
            <a:pPr lvl="1"/>
            <a:r>
              <a:rPr lang="en-US" sz="1400" dirty="0"/>
              <a:t>Approx. 15 semesters as an Adjunct Professor.</a:t>
            </a:r>
          </a:p>
          <a:p>
            <a:pPr lvl="1"/>
            <a:r>
              <a:rPr lang="en-US" sz="1400" dirty="0"/>
              <a:t>Professor of Professional Practice in CS (2018)</a:t>
            </a:r>
          </a:p>
          <a:p>
            <a:pPr lvl="1"/>
            <a:r>
              <a:rPr lang="en-US" sz="1400" dirty="0"/>
              <a:t>Courses:</a:t>
            </a:r>
          </a:p>
          <a:p>
            <a:pPr lvl="2"/>
            <a:r>
              <a:rPr lang="en-US" sz="1200" dirty="0"/>
              <a:t>E1006: Intro. to Computing</a:t>
            </a:r>
          </a:p>
          <a:p>
            <a:pPr lvl="2"/>
            <a:r>
              <a:rPr lang="en-US" sz="1200" dirty="0"/>
              <a:t>W4111: Intro. to Databases</a:t>
            </a:r>
          </a:p>
          <a:p>
            <a:pPr lvl="2"/>
            <a:r>
              <a:rPr lang="en-US" sz="1200" dirty="0"/>
              <a:t>E6998, E6156: Advanced Topics in SW Engineering (Cloud Computing)</a:t>
            </a:r>
          </a:p>
          <a:p>
            <a:r>
              <a:rPr lang="en-US" sz="16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freshman (Ithaca College).</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Tree>
    <p:extLst>
      <p:ext uri="{BB962C8B-B14F-4D97-AF65-F5344CB8AC3E}">
        <p14:creationId xmlns:p14="http://schemas.microsoft.com/office/powerpoint/2010/main" val="763125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the Course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980663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202172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369096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2351455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mean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854224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3667509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Environment</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14032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002, V002; Spring 2022</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877449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https://www.db-book.com/db7/</a:t>
            </a:r>
            <a:endParaRPr lang="en-US" sz="1400" dirty="0"/>
          </a:p>
          <a:p>
            <a:pPr lvl="1">
              <a:spcBef>
                <a:spcPts val="0"/>
              </a:spcBef>
              <a:spcAft>
                <a:spcPts val="200"/>
              </a:spcAft>
            </a:pPr>
            <a:r>
              <a:rPr lang="en-US" sz="1400" dirty="0"/>
              <a:t>Textbooks are expensive. You can easily get through the course using website, lecture material, ... ...</a:t>
            </a:r>
            <a:br>
              <a:rPr lang="en-US" sz="1400" dirty="0"/>
            </a:br>
            <a:endParaRPr lang="en-US" sz="1400" dirty="0"/>
          </a:p>
          <a:p>
            <a:pPr>
              <a:spcBef>
                <a:spcPts val="0"/>
              </a:spcBef>
              <a:spcAft>
                <a:spcPts val="200"/>
              </a:spcAft>
            </a:pPr>
            <a:r>
              <a:rPr lang="en-US" sz="1600" dirty="0"/>
              <a:t>Install a new, most recent, isolated/single user instance of Anaconda environment.</a:t>
            </a:r>
          </a:p>
          <a:p>
            <a:pPr lvl="1">
              <a:spcBef>
                <a:spcPts val="0"/>
              </a:spcBef>
              <a:spcAft>
                <a:spcPts val="200"/>
              </a:spcAft>
            </a:pPr>
            <a:r>
              <a:rPr lang="en-US" sz="1400" dirty="0"/>
              <a:t>You must install the most </a:t>
            </a:r>
            <a:r>
              <a:rPr lang="en-US" sz="1400" dirty="0">
                <a:hlinkClick r:id="rId3"/>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br>
              <a:rPr lang="en-US" sz="1400" dirty="0"/>
            </a:br>
            <a:endParaRPr lang="en-US" sz="1400" dirty="0"/>
          </a:p>
          <a:p>
            <a:pPr>
              <a:spcBef>
                <a:spcPts val="0"/>
              </a:spcBef>
              <a:spcAft>
                <a:spcPts val="200"/>
              </a:spcAft>
            </a:pPr>
            <a:r>
              <a:rPr lang="en-US" sz="1600" dirty="0"/>
              <a:t>Development environments: Students. Are entitled to a free, annual </a:t>
            </a:r>
            <a:r>
              <a:rPr lang="en-US" sz="1600" dirty="0">
                <a:hlinkClick r:id="rId4"/>
              </a:rPr>
              <a:t>JetBrains professional license</a:t>
            </a:r>
            <a:r>
              <a:rPr lang="en-US" sz="1600" dirty="0"/>
              <a:t>.</a:t>
            </a:r>
          </a:p>
          <a:p>
            <a:pPr lvl="1">
              <a:spcBef>
                <a:spcPts val="0"/>
              </a:spcBef>
              <a:spcAft>
                <a:spcPts val="200"/>
              </a:spcAft>
            </a:pPr>
            <a:r>
              <a:rPr lang="en-US" sz="1400" dirty="0"/>
              <a:t>Students have had problems with MySQL Workbench. We will try </a:t>
            </a:r>
            <a:r>
              <a:rPr lang="en-US" sz="1400" dirty="0">
                <a:hlinkClick r:id="rId5"/>
              </a:rPr>
              <a:t>DataGrip</a:t>
            </a:r>
            <a:r>
              <a:rPr lang="en-US" sz="1400" dirty="0"/>
              <a:t>. Please install.</a:t>
            </a:r>
          </a:p>
          <a:p>
            <a:pPr lvl="1">
              <a:spcBef>
                <a:spcPts val="0"/>
              </a:spcBef>
              <a:spcAft>
                <a:spcPts val="200"/>
              </a:spcAft>
            </a:pPr>
            <a:r>
              <a:rPr lang="en-US" sz="1400" dirty="0"/>
              <a:t>Installing </a:t>
            </a:r>
            <a:r>
              <a:rPr lang="en-US" sz="1400" dirty="0">
                <a:hlinkClick r:id="rId6"/>
              </a:rPr>
              <a:t>PyCharm</a:t>
            </a:r>
            <a:r>
              <a:rPr lang="en-US" sz="1400" dirty="0"/>
              <a:t> is recommended for all and required for the programming track.</a:t>
            </a:r>
          </a:p>
          <a:p>
            <a:pPr lvl="1">
              <a:spcBef>
                <a:spcPts val="0"/>
              </a:spcBef>
              <a:spcAft>
                <a:spcPts val="200"/>
              </a:spcAft>
            </a:pPr>
            <a:endParaRPr lang="en-US" sz="1400" dirty="0"/>
          </a:p>
          <a:p>
            <a:pPr>
              <a:spcBef>
                <a:spcPts val="0"/>
              </a:spcBef>
              <a:spcAft>
                <a:spcPts val="200"/>
              </a:spcAft>
            </a:pPr>
            <a:r>
              <a:rPr lang="en-US" sz="1600" dirty="0"/>
              <a:t>Install </a:t>
            </a:r>
            <a:r>
              <a:rPr lang="en-US" sz="1600" dirty="0">
                <a:hlinkClick r:id="rId7"/>
              </a:rPr>
              <a:t>MySQL Service Community Edition</a:t>
            </a:r>
            <a:r>
              <a:rPr lang="en-US" sz="1600" dirty="0"/>
              <a:t>.</a:t>
            </a:r>
          </a:p>
          <a:p>
            <a:pPr lvl="1">
              <a:spcBef>
                <a:spcPts val="0"/>
              </a:spcBef>
              <a:spcAft>
                <a:spcPts val="200"/>
              </a:spcAft>
            </a:pPr>
            <a:r>
              <a:rPr lang="en-US" sz="1400" dirty="0"/>
              <a:t>When prompted, choose </a:t>
            </a:r>
            <a:r>
              <a:rPr lang="en-US" sz="1400" dirty="0">
                <a:hlinkClick r:id="rId8"/>
              </a:rPr>
              <a:t>legacy authentication </a:t>
            </a:r>
            <a:r>
              <a:rPr lang="en-US" sz="1400" dirty="0"/>
              <a:t>method.</a:t>
            </a:r>
          </a:p>
          <a:p>
            <a:pPr lvl="1">
              <a:spcBef>
                <a:spcPts val="0"/>
              </a:spcBef>
              <a:spcAft>
                <a:spcPts val="200"/>
              </a:spcAft>
            </a:pPr>
            <a:r>
              <a:rPr lang="en-US" sz="1400" dirty="0"/>
              <a:t>Set your root password to </a:t>
            </a:r>
            <a:r>
              <a:rPr lang="en-US" sz="1400" b="1" dirty="0" err="1"/>
              <a:t>dbuserdbuser</a:t>
            </a:r>
            <a:endParaRPr lang="en-US" sz="1400" b="1" dirty="0"/>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Tree>
    <p:extLst>
      <p:ext uri="{BB962C8B-B14F-4D97-AF65-F5344CB8AC3E}">
        <p14:creationId xmlns:p14="http://schemas.microsoft.com/office/powerpoint/2010/main" val="1859010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Changes from Previous Semesters</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860025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1F4B449-236A-EA44-820E-38A229AB7283}"/>
              </a:ext>
            </a:extLst>
          </p:cNvPr>
          <p:cNvSpPr>
            <a:spLocks noGrp="1"/>
          </p:cNvSpPr>
          <p:nvPr>
            <p:ph idx="1"/>
          </p:nvPr>
        </p:nvSpPr>
        <p:spPr/>
        <p:txBody>
          <a:bodyPr/>
          <a:lstStyle/>
          <a:p>
            <a:r>
              <a:rPr lang="en-US" sz="1800" dirty="0"/>
              <a:t>Student evaluation:</a:t>
            </a:r>
          </a:p>
          <a:p>
            <a:pPr lvl="1"/>
            <a:r>
              <a:rPr lang="en-US" sz="1600" dirty="0"/>
              <a:t>I pay a lot of attention to students’ evaluations and comments.</a:t>
            </a:r>
          </a:p>
          <a:p>
            <a:pPr lvl="1"/>
            <a:r>
              <a:rPr lang="en-US" sz="1600" dirty="0"/>
              <a:t>Fall 2020 evaluations:</a:t>
            </a:r>
          </a:p>
          <a:p>
            <a:pPr lvl="2"/>
            <a:r>
              <a:rPr lang="en-US" sz="1400" dirty="0"/>
              <a:t>Course overall quality was 3.49 (out of 5). My past average has consistently been over 4.1.</a:t>
            </a:r>
          </a:p>
          <a:p>
            <a:pPr lvl="2"/>
            <a:r>
              <a:rPr lang="en-US" sz="1400" dirty="0"/>
              <a:t>Instructor overall quality was 3.66. My past average has consistently been over 4.1.</a:t>
            </a:r>
          </a:p>
          <a:p>
            <a:pPr lvl="1"/>
            <a:r>
              <a:rPr lang="en-US" sz="1600" dirty="0"/>
              <a:t>Some recurring (negative) themes:</a:t>
            </a:r>
          </a:p>
          <a:p>
            <a:pPr lvl="2"/>
            <a:r>
              <a:rPr lang="en-US" sz="1400" dirty="0"/>
              <a:t>“This is the most disorganized course I've taken.”</a:t>
            </a:r>
          </a:p>
          <a:p>
            <a:pPr lvl="2"/>
            <a:r>
              <a:rPr lang="en-US" sz="1400" dirty="0"/>
              <a:t>HW assignments are vague and unclear.</a:t>
            </a:r>
          </a:p>
          <a:p>
            <a:pPr lvl="2"/>
            <a:r>
              <a:rPr lang="en-US" sz="1400" dirty="0"/>
              <a:t>Too much work.</a:t>
            </a:r>
          </a:p>
          <a:p>
            <a:r>
              <a:rPr lang="en-US" sz="1800" dirty="0"/>
              <a:t>We will try to make improvements this semester.</a:t>
            </a:r>
          </a:p>
          <a:p>
            <a:pPr lvl="1"/>
            <a:r>
              <a:rPr lang="en-US" sz="1600" dirty="0"/>
              <a:t>Much, much better adherence to a HW and exam cadence/schedule.</a:t>
            </a:r>
          </a:p>
          <a:p>
            <a:pPr lvl="1"/>
            <a:r>
              <a:rPr lang="en-US" sz="1600" dirty="0"/>
              <a:t>We will make the HW assignments definitions clearer, but not as clear as you want.</a:t>
            </a:r>
          </a:p>
          <a:p>
            <a:pPr lvl="1"/>
            <a:r>
              <a:rPr lang="en-US" sz="1600" dirty="0"/>
              <a:t>Relying very heavily on the head TAs for homework/exam definition, explanation, ... ...</a:t>
            </a:r>
          </a:p>
          <a:p>
            <a:pPr lvl="1"/>
            <a:r>
              <a:rPr lang="en-US" sz="1600" dirty="0"/>
              <a:t>Will have periodic checkpoint polls to get feedback and change suggestions.</a:t>
            </a:r>
          </a:p>
          <a:p>
            <a:pPr lvl="1"/>
            <a:endParaRPr lang="en-US" sz="1600" dirty="0"/>
          </a:p>
        </p:txBody>
      </p:sp>
      <p:sp>
        <p:nvSpPr>
          <p:cNvPr id="5" name="Title 4">
            <a:extLst>
              <a:ext uri="{FF2B5EF4-FFF2-40B4-BE49-F238E27FC236}">
                <a16:creationId xmlns:a16="http://schemas.microsoft.com/office/drawing/2014/main" id="{712F8E2B-2C6D-DC49-8DBC-0272D12081B1}"/>
              </a:ext>
            </a:extLst>
          </p:cNvPr>
          <p:cNvSpPr>
            <a:spLocks noGrp="1"/>
          </p:cNvSpPr>
          <p:nvPr>
            <p:ph type="title"/>
          </p:nvPr>
        </p:nvSpPr>
        <p:spPr/>
        <p:txBody>
          <a:bodyPr/>
          <a:lstStyle/>
          <a:p>
            <a:r>
              <a:rPr lang="en-US" dirty="0"/>
              <a:t>Observations from Last Semester</a:t>
            </a:r>
          </a:p>
        </p:txBody>
      </p:sp>
    </p:spTree>
    <p:extLst>
      <p:ext uri="{BB962C8B-B14F-4D97-AF65-F5344CB8AC3E}">
        <p14:creationId xmlns:p14="http://schemas.microsoft.com/office/powerpoint/2010/main" val="4282373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222463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41B52-9E31-A642-82DA-85E37D8CE408}"/>
              </a:ext>
            </a:extLst>
          </p:cNvPr>
          <p:cNvSpPr>
            <a:spLocks noGrp="1"/>
          </p:cNvSpPr>
          <p:nvPr>
            <p:ph idx="1"/>
          </p:nvPr>
        </p:nvSpPr>
        <p:spPr>
          <a:xfrm>
            <a:off x="152400" y="514350"/>
            <a:ext cx="8839200" cy="4180270"/>
          </a:xfrm>
        </p:spPr>
        <p:txBody>
          <a:bodyPr/>
          <a:lstStyle/>
          <a:p>
            <a:pPr>
              <a:spcBef>
                <a:spcPts val="0"/>
              </a:spcBef>
              <a:spcAft>
                <a:spcPts val="100"/>
              </a:spcAft>
            </a:pPr>
            <a:r>
              <a:rPr lang="en-US" sz="1800" dirty="0"/>
              <a:t>Point value of assignments and exams</a:t>
            </a:r>
          </a:p>
          <a:p>
            <a:pPr lvl="1">
              <a:spcBef>
                <a:spcPts val="0"/>
              </a:spcBef>
              <a:spcAft>
                <a:spcPts val="100"/>
              </a:spcAft>
            </a:pPr>
            <a:r>
              <a:rPr lang="en-US" sz="1600" dirty="0"/>
              <a:t>50%: Homework assignments:</a:t>
            </a:r>
          </a:p>
          <a:p>
            <a:pPr lvl="2">
              <a:spcBef>
                <a:spcPts val="0"/>
              </a:spcBef>
              <a:spcAft>
                <a:spcPts val="100"/>
              </a:spcAft>
            </a:pPr>
            <a:r>
              <a:rPr lang="en-US" sz="1400" dirty="0"/>
              <a:t>4 HWs, approximately one HW every two-three weeks. </a:t>
            </a:r>
          </a:p>
          <a:p>
            <a:pPr lvl="2">
              <a:spcBef>
                <a:spcPts val="0"/>
              </a:spcBef>
              <a:spcAft>
                <a:spcPts val="100"/>
              </a:spcAft>
            </a:pPr>
            <a:r>
              <a:rPr lang="en-US" sz="1400" dirty="0"/>
              <a:t>Each is worth either 10 or 15 points based on difficulty.</a:t>
            </a:r>
          </a:p>
          <a:p>
            <a:pPr lvl="1">
              <a:spcBef>
                <a:spcPts val="0"/>
              </a:spcBef>
              <a:spcAft>
                <a:spcPts val="100"/>
              </a:spcAft>
            </a:pPr>
            <a:r>
              <a:rPr lang="en-US" sz="1600" dirty="0"/>
              <a:t>Homework format:</a:t>
            </a:r>
          </a:p>
          <a:p>
            <a:pPr lvl="2">
              <a:spcBef>
                <a:spcPts val="0"/>
              </a:spcBef>
              <a:spcAft>
                <a:spcPts val="100"/>
              </a:spcAft>
            </a:pPr>
            <a:r>
              <a:rPr lang="en-US" sz="1400" dirty="0"/>
              <a:t>Common to all tracks:</a:t>
            </a:r>
          </a:p>
          <a:p>
            <a:pPr lvl="3">
              <a:spcBef>
                <a:spcPts val="0"/>
              </a:spcBef>
              <a:spcAft>
                <a:spcPts val="100"/>
              </a:spcAft>
            </a:pPr>
            <a:r>
              <a:rPr lang="en-US" sz="1200" dirty="0"/>
              <a:t>Questions requiring written answers and diagrams.</a:t>
            </a:r>
          </a:p>
          <a:p>
            <a:pPr lvl="3">
              <a:spcBef>
                <a:spcPts val="0"/>
              </a:spcBef>
              <a:spcAft>
                <a:spcPts val="100"/>
              </a:spcAft>
            </a:pPr>
            <a:r>
              <a:rPr lang="en-US" sz="1200" dirty="0"/>
              <a:t>Implement/execute/test various database operations required to solve a use case/question.</a:t>
            </a:r>
          </a:p>
          <a:p>
            <a:pPr lvl="3">
              <a:spcBef>
                <a:spcPts val="0"/>
              </a:spcBef>
              <a:spcAft>
                <a:spcPts val="100"/>
              </a:spcAft>
            </a:pPr>
            <a:r>
              <a:rPr lang="en-US" sz="1200" dirty="0"/>
              <a:t>Format will be an </a:t>
            </a:r>
            <a:r>
              <a:rPr lang="en-US" sz="1200" dirty="0" err="1"/>
              <a:t>iPython</a:t>
            </a:r>
            <a:r>
              <a:rPr lang="en-US" sz="1200" dirty="0"/>
              <a:t>/</a:t>
            </a:r>
            <a:r>
              <a:rPr lang="en-US" sz="1200" dirty="0" err="1"/>
              <a:t>Jupyter</a:t>
            </a:r>
            <a:r>
              <a:rPr lang="en-US" sz="1200" dirty="0"/>
              <a:t> Notebook.</a:t>
            </a:r>
          </a:p>
          <a:p>
            <a:pPr lvl="2">
              <a:spcBef>
                <a:spcPts val="0"/>
              </a:spcBef>
              <a:spcAft>
                <a:spcPts val="100"/>
              </a:spcAft>
            </a:pPr>
            <a:r>
              <a:rPr lang="en-US" sz="1400" dirty="0"/>
              <a:t>Track specific: Incremental development of a project:</a:t>
            </a:r>
          </a:p>
          <a:p>
            <a:pPr lvl="3">
              <a:spcBef>
                <a:spcPts val="0"/>
              </a:spcBef>
              <a:spcAft>
                <a:spcPts val="100"/>
              </a:spcAft>
            </a:pPr>
            <a:r>
              <a:rPr lang="en-US" sz="1200" dirty="0"/>
              <a:t>Programming track – web application.</a:t>
            </a:r>
          </a:p>
          <a:p>
            <a:pPr lvl="3">
              <a:spcBef>
                <a:spcPts val="0"/>
              </a:spcBef>
              <a:spcAft>
                <a:spcPts val="100"/>
              </a:spcAft>
            </a:pPr>
            <a:r>
              <a:rPr lang="en-US" sz="1200" dirty="0"/>
              <a:t>Non-programming track – data analysis/visualization.</a:t>
            </a:r>
          </a:p>
          <a:p>
            <a:pPr lvl="2">
              <a:spcBef>
                <a:spcPts val="0"/>
              </a:spcBef>
              <a:spcAft>
                <a:spcPts val="100"/>
              </a:spcAft>
            </a:pPr>
            <a:r>
              <a:rPr lang="en-US" sz="1400" dirty="0"/>
              <a:t>You receive a total of </a:t>
            </a:r>
            <a:r>
              <a:rPr lang="en-US" sz="1400" b="1" dirty="0"/>
              <a:t>five</a:t>
            </a:r>
            <a:r>
              <a:rPr lang="en-US" sz="1400" dirty="0"/>
              <a:t> late submission days that you can use during the semester.</a:t>
            </a:r>
          </a:p>
          <a:p>
            <a:pPr>
              <a:spcBef>
                <a:spcPts val="0"/>
              </a:spcBef>
              <a:spcAft>
                <a:spcPts val="100"/>
              </a:spcAft>
            </a:pPr>
            <a:r>
              <a:rPr lang="en-US" sz="1800" dirty="0"/>
              <a:t>Exams: Both the midterm and final have an in-class and take-home element.</a:t>
            </a:r>
          </a:p>
          <a:p>
            <a:pPr lvl="1">
              <a:spcBef>
                <a:spcPts val="0"/>
              </a:spcBef>
              <a:spcAft>
                <a:spcPts val="100"/>
              </a:spcAft>
            </a:pPr>
            <a:r>
              <a:rPr lang="en-US" sz="1600" dirty="0"/>
              <a:t>20% of grade is midterm exam score.</a:t>
            </a:r>
          </a:p>
          <a:p>
            <a:pPr lvl="1">
              <a:spcBef>
                <a:spcPts val="0"/>
              </a:spcBef>
              <a:spcAft>
                <a:spcPts val="100"/>
              </a:spcAft>
            </a:pPr>
            <a:r>
              <a:rPr lang="en-US" sz="1600" dirty="0"/>
              <a:t>30% is final exam score.</a:t>
            </a:r>
          </a:p>
          <a:p>
            <a:pPr>
              <a:spcBef>
                <a:spcPts val="0"/>
              </a:spcBef>
              <a:spcAft>
                <a:spcPts val="100"/>
              </a:spcAft>
            </a:pPr>
            <a:r>
              <a:rPr lang="en-US" sz="1800" dirty="0"/>
              <a:t>97-100 points is </a:t>
            </a:r>
            <a:r>
              <a:rPr lang="en-US" sz="1800" b="1" dirty="0"/>
              <a:t>an A.</a:t>
            </a:r>
            <a:r>
              <a:rPr lang="en-US" sz="1800" dirty="0"/>
              <a:t> There are opportunities to get extra-credit.</a:t>
            </a:r>
          </a:p>
          <a:p>
            <a:pPr>
              <a:spcBef>
                <a:spcPts val="0"/>
              </a:spcBef>
              <a:spcAft>
                <a:spcPts val="100"/>
              </a:spcAft>
            </a:pPr>
            <a:endParaRPr lang="en-US" sz="1800" dirty="0"/>
          </a:p>
        </p:txBody>
      </p:sp>
      <p:sp>
        <p:nvSpPr>
          <p:cNvPr id="3" name="Title 2">
            <a:extLst>
              <a:ext uri="{FF2B5EF4-FFF2-40B4-BE49-F238E27FC236}">
                <a16:creationId xmlns:a16="http://schemas.microsoft.com/office/drawing/2014/main" id="{DD3CE5AB-2AC7-924A-9DBC-FEF8214717F3}"/>
              </a:ext>
            </a:extLst>
          </p:cNvPr>
          <p:cNvSpPr>
            <a:spLocks noGrp="1"/>
          </p:cNvSpPr>
          <p:nvPr>
            <p:ph type="title"/>
          </p:nvPr>
        </p:nvSpPr>
        <p:spPr/>
        <p:txBody>
          <a:bodyPr/>
          <a:lstStyle/>
          <a:p>
            <a:r>
              <a:rPr lang="en-US" dirty="0"/>
              <a:t>Assignments, Exams, Grading</a:t>
            </a:r>
          </a:p>
        </p:txBody>
      </p:sp>
      <p:sp>
        <p:nvSpPr>
          <p:cNvPr id="4" name="TextBox 3">
            <a:extLst>
              <a:ext uri="{FF2B5EF4-FFF2-40B4-BE49-F238E27FC236}">
                <a16:creationId xmlns:a16="http://schemas.microsoft.com/office/drawing/2014/main" id="{EADF23C3-EDB5-2A4A-AABD-2E968C3FF612}"/>
              </a:ext>
            </a:extLst>
          </p:cNvPr>
          <p:cNvSpPr txBox="1"/>
          <p:nvPr/>
        </p:nvSpPr>
        <p:spPr>
          <a:xfrm>
            <a:off x="5936673" y="2343150"/>
            <a:ext cx="2902526" cy="738664"/>
          </a:xfrm>
          <a:prstGeom prst="rect">
            <a:avLst/>
          </a:prstGeom>
          <a:noFill/>
        </p:spPr>
        <p:txBody>
          <a:bodyPr wrap="none" rtlCol="0">
            <a:spAutoFit/>
          </a:bodyPr>
          <a:lstStyle/>
          <a:p>
            <a:r>
              <a:rPr lang="en-US" sz="1400" dirty="0"/>
              <a:t>All tracks will learn core concepts</a:t>
            </a:r>
            <a:br>
              <a:rPr lang="en-US" sz="1400" dirty="0"/>
            </a:br>
            <a:r>
              <a:rPr lang="en-US" sz="1400" dirty="0"/>
              <a:t>and get experience with other tracks’</a:t>
            </a:r>
            <a:br>
              <a:rPr lang="en-US" sz="1400" dirty="0"/>
            </a:br>
            <a:r>
              <a:rPr lang="en-US" sz="1400" dirty="0"/>
              <a:t>focus topics.</a:t>
            </a:r>
          </a:p>
        </p:txBody>
      </p:sp>
    </p:spTree>
    <p:extLst>
      <p:ext uri="{BB962C8B-B14F-4D97-AF65-F5344CB8AC3E}">
        <p14:creationId xmlns:p14="http://schemas.microsoft.com/office/powerpoint/2010/main" val="2224556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 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Mix of written questions and practical exercises.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538110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20381-CC9F-0C4B-A08E-CC43509DFC38}"/>
              </a:ext>
            </a:extLst>
          </p:cNvPr>
          <p:cNvSpPr>
            <a:spLocks noGrp="1"/>
          </p:cNvSpPr>
          <p:nvPr>
            <p:ph idx="1"/>
          </p:nvPr>
        </p:nvSpPr>
        <p:spPr>
          <a:xfrm>
            <a:off x="152400" y="514350"/>
            <a:ext cx="8839200" cy="4114800"/>
          </a:xfrm>
        </p:spPr>
        <p:txBody>
          <a:bodyPr/>
          <a:lstStyle/>
          <a:p>
            <a:r>
              <a:rPr lang="en-US" sz="1200" dirty="0"/>
              <a:t>My homework assignments are:</a:t>
            </a:r>
          </a:p>
          <a:p>
            <a:pPr lvl="1"/>
            <a:r>
              <a:rPr lang="en-US" sz="1100" dirty="0"/>
              <a:t>Open ended.</a:t>
            </a:r>
          </a:p>
          <a:p>
            <a:pPr lvl="1"/>
            <a:r>
              <a:rPr lang="en-US" sz="1100" dirty="0"/>
              <a:t>Vaguely specified.</a:t>
            </a:r>
            <a:br>
              <a:rPr lang="en-US" sz="1100" dirty="0"/>
            </a:br>
            <a:endParaRPr lang="en-US" sz="1100" dirty="0"/>
          </a:p>
          <a:p>
            <a:r>
              <a:rPr lang="en-US" sz="1200" dirty="0"/>
              <a:t>You will complain. I will listen sympathetically.</a:t>
            </a:r>
          </a:p>
          <a:p>
            <a:pPr lvl="1"/>
            <a:r>
              <a:rPr lang="en-US" sz="1100" dirty="0"/>
              <a:t>You will savage me on the instructor reviews and CULPA.</a:t>
            </a:r>
          </a:p>
          <a:p>
            <a:pPr lvl="1"/>
            <a:r>
              <a:rPr lang="en-US" sz="1100" dirty="0"/>
              <a:t>My professional colleagues and</a:t>
            </a:r>
            <a:br>
              <a:rPr lang="en-US" sz="1100" dirty="0"/>
            </a:br>
            <a:r>
              <a:rPr lang="en-US" sz="1100" dirty="0"/>
              <a:t>I will laugh at you behind your back.</a:t>
            </a:r>
            <a:br>
              <a:rPr lang="en-US" sz="1100" dirty="0"/>
            </a:br>
            <a:endParaRPr lang="en-US" sz="1100" dirty="0"/>
          </a:p>
          <a:p>
            <a:r>
              <a:rPr lang="en-US" sz="1200" dirty="0"/>
              <a:t>Management, clients, partners, etc.</a:t>
            </a:r>
          </a:p>
          <a:p>
            <a:pPr lvl="1"/>
            <a:r>
              <a:rPr lang="en-US" sz="1100" dirty="0"/>
              <a:t>Do not understand technology</a:t>
            </a:r>
            <a:br>
              <a:rPr lang="en-US" sz="1100" dirty="0"/>
            </a:br>
            <a:r>
              <a:rPr lang="en-US" sz="1100" dirty="0"/>
              <a:t>as well as we do.</a:t>
            </a:r>
          </a:p>
          <a:p>
            <a:pPr lvl="1"/>
            <a:r>
              <a:rPr lang="en-US" sz="1100" dirty="0"/>
              <a:t>You will get requirements like,</a:t>
            </a:r>
            <a:br>
              <a:rPr lang="en-US" sz="1100" dirty="0"/>
            </a:br>
            <a:r>
              <a:rPr lang="en-US" sz="1100" dirty="0"/>
              <a:t>“I want it colored mauve because</a:t>
            </a:r>
            <a:br>
              <a:rPr lang="en-US" sz="1100" dirty="0"/>
            </a:br>
            <a:r>
              <a:rPr lang="en-US" sz="1100" dirty="0"/>
              <a:t>that has more RAM.”</a:t>
            </a:r>
            <a:br>
              <a:rPr lang="en-US" sz="1100" dirty="0"/>
            </a:br>
            <a:endParaRPr lang="en-US" sz="1100" dirty="0"/>
          </a:p>
          <a:p>
            <a:r>
              <a:rPr lang="en-US" sz="1200" dirty="0"/>
              <a:t>Converting vague requests into a useful,</a:t>
            </a:r>
            <a:br>
              <a:rPr lang="en-US" sz="1200" dirty="0"/>
            </a:br>
            <a:r>
              <a:rPr lang="en-US" sz="1200" dirty="0"/>
              <a:t>meaningful project that we can implement is what we</a:t>
            </a:r>
            <a:br>
              <a:rPr lang="en-US" sz="1200" dirty="0"/>
            </a:br>
            <a:r>
              <a:rPr lang="en-US" sz="1200" dirty="0"/>
              <a:t>do. Get over it.</a:t>
            </a:r>
          </a:p>
          <a:p>
            <a:endParaRPr lang="en-US" sz="1200" dirty="0"/>
          </a:p>
          <a:p>
            <a:r>
              <a:rPr lang="en-US" sz="1200" dirty="0">
                <a:solidFill>
                  <a:srgbClr val="FF0000"/>
                </a:solidFill>
              </a:rPr>
              <a:t>BUT, I WILL SIGNIFICANTLY IMPROVE CLARITY AND DETAILS.</a:t>
            </a:r>
          </a:p>
        </p:txBody>
      </p:sp>
      <p:sp>
        <p:nvSpPr>
          <p:cNvPr id="4" name="Title 3">
            <a:extLst>
              <a:ext uri="{FF2B5EF4-FFF2-40B4-BE49-F238E27FC236}">
                <a16:creationId xmlns:a16="http://schemas.microsoft.com/office/drawing/2014/main" id="{F44F3759-9710-8B4A-88AD-8B69841DF2FD}"/>
              </a:ext>
            </a:extLst>
          </p:cNvPr>
          <p:cNvSpPr>
            <a:spLocks noGrp="1"/>
          </p:cNvSpPr>
          <p:nvPr>
            <p:ph type="title"/>
          </p:nvPr>
        </p:nvSpPr>
        <p:spPr/>
        <p:txBody>
          <a:bodyPr/>
          <a:lstStyle/>
          <a:p>
            <a:r>
              <a:rPr lang="en-US" dirty="0"/>
              <a:t>Homework Assignments</a:t>
            </a:r>
          </a:p>
        </p:txBody>
      </p:sp>
      <p:pic>
        <p:nvPicPr>
          <p:cNvPr id="6" name="Picture 5">
            <a:extLst>
              <a:ext uri="{FF2B5EF4-FFF2-40B4-BE49-F238E27FC236}">
                <a16:creationId xmlns:a16="http://schemas.microsoft.com/office/drawing/2014/main" id="{393825E2-3551-2E4C-9F56-2BB1265B7BE6}"/>
              </a:ext>
            </a:extLst>
          </p:cNvPr>
          <p:cNvPicPr>
            <a:picLocks noChangeAspect="1"/>
          </p:cNvPicPr>
          <p:nvPr/>
        </p:nvPicPr>
        <p:blipFill>
          <a:blip r:embed="rId2"/>
          <a:stretch>
            <a:fillRect/>
          </a:stretch>
        </p:blipFill>
        <p:spPr>
          <a:xfrm>
            <a:off x="5334000" y="1780027"/>
            <a:ext cx="3429000" cy="2847245"/>
          </a:xfrm>
          <a:prstGeom prst="rect">
            <a:avLst/>
          </a:prstGeom>
        </p:spPr>
      </p:pic>
      <p:pic>
        <p:nvPicPr>
          <p:cNvPr id="2" name="Picture 1">
            <a:extLst>
              <a:ext uri="{FF2B5EF4-FFF2-40B4-BE49-F238E27FC236}">
                <a16:creationId xmlns:a16="http://schemas.microsoft.com/office/drawing/2014/main" id="{CAAC7BB9-FD9E-734E-9B05-C1DF2F5728C5}"/>
              </a:ext>
            </a:extLst>
          </p:cNvPr>
          <p:cNvPicPr>
            <a:picLocks noChangeAspect="1"/>
          </p:cNvPicPr>
          <p:nvPr/>
        </p:nvPicPr>
        <p:blipFill>
          <a:blip r:embed="rId3"/>
          <a:stretch>
            <a:fillRect/>
          </a:stretch>
        </p:blipFill>
        <p:spPr>
          <a:xfrm>
            <a:off x="4505884" y="222720"/>
            <a:ext cx="4531438" cy="1388566"/>
          </a:xfrm>
          <a:prstGeom prst="rect">
            <a:avLst/>
          </a:prstGeom>
        </p:spPr>
      </p:pic>
    </p:spTree>
    <p:extLst>
      <p:ext uri="{BB962C8B-B14F-4D97-AF65-F5344CB8AC3E}">
        <p14:creationId xmlns:p14="http://schemas.microsoft.com/office/powerpoint/2010/main" val="1537385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Examples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370702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IMDB</a:t>
            </a:r>
            <a:br>
              <a:rPr lang="en-US" altLang="en-US" sz="2800" i="1" dirty="0">
                <a:solidFill>
                  <a:schemeClr val="bg1"/>
                </a:solidFill>
              </a:rPr>
            </a:br>
            <a:r>
              <a:rPr lang="en-US" altLang="en-US" sz="2800" i="1" dirty="0">
                <a:solidFill>
                  <a:schemeClr val="bg1"/>
                </a:solidFill>
              </a:rPr>
              <a:t>(Programming Track Example)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9342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471917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D4F8F-6BEB-4CFB-8AFB-E4226EE456DD}"/>
              </a:ext>
            </a:extLst>
          </p:cNvPr>
          <p:cNvSpPr>
            <a:spLocks noGrp="1"/>
          </p:cNvSpPr>
          <p:nvPr>
            <p:ph type="title"/>
          </p:nvPr>
        </p:nvSpPr>
        <p:spPr/>
        <p:txBody>
          <a:bodyPr/>
          <a:lstStyle/>
          <a:p>
            <a:r>
              <a:rPr lang="en-US" dirty="0"/>
              <a:t>Most of Us are Familiar with IMDB</a:t>
            </a:r>
          </a:p>
        </p:txBody>
      </p:sp>
      <p:pic>
        <p:nvPicPr>
          <p:cNvPr id="14" name="Picture 13" descr="A picture containing text, person, screenshot&#10;&#10;Description automatically generated">
            <a:extLst>
              <a:ext uri="{FF2B5EF4-FFF2-40B4-BE49-F238E27FC236}">
                <a16:creationId xmlns:a16="http://schemas.microsoft.com/office/drawing/2014/main" id="{6D7C837A-A8E8-4741-AD35-603F02E2EE09}"/>
              </a:ext>
            </a:extLst>
          </p:cNvPr>
          <p:cNvPicPr>
            <a:picLocks noChangeAspect="1"/>
          </p:cNvPicPr>
          <p:nvPr/>
        </p:nvPicPr>
        <p:blipFill>
          <a:blip r:embed="rId2"/>
          <a:stretch>
            <a:fillRect/>
          </a:stretch>
        </p:blipFill>
        <p:spPr>
          <a:xfrm>
            <a:off x="76200" y="514350"/>
            <a:ext cx="4111869" cy="3943350"/>
          </a:xfrm>
          <a:prstGeom prst="rect">
            <a:avLst/>
          </a:prstGeom>
        </p:spPr>
      </p:pic>
      <p:pic>
        <p:nvPicPr>
          <p:cNvPr id="16" name="Picture 15" descr="Graphical user interface, website&#10;&#10;Description automatically generated">
            <a:extLst>
              <a:ext uri="{FF2B5EF4-FFF2-40B4-BE49-F238E27FC236}">
                <a16:creationId xmlns:a16="http://schemas.microsoft.com/office/drawing/2014/main" id="{FA39D7BC-AA4B-496A-ACC9-B4E99F804763}"/>
              </a:ext>
            </a:extLst>
          </p:cNvPr>
          <p:cNvPicPr>
            <a:picLocks noChangeAspect="1"/>
          </p:cNvPicPr>
          <p:nvPr/>
        </p:nvPicPr>
        <p:blipFill>
          <a:blip r:embed="rId3"/>
          <a:stretch>
            <a:fillRect/>
          </a:stretch>
        </p:blipFill>
        <p:spPr>
          <a:xfrm>
            <a:off x="4597541" y="514350"/>
            <a:ext cx="4241658" cy="4038600"/>
          </a:xfrm>
          <a:prstGeom prst="rect">
            <a:avLst/>
          </a:prstGeom>
        </p:spPr>
      </p:pic>
      <p:sp>
        <p:nvSpPr>
          <p:cNvPr id="17" name="Rectangle 16">
            <a:extLst>
              <a:ext uri="{FF2B5EF4-FFF2-40B4-BE49-F238E27FC236}">
                <a16:creationId xmlns:a16="http://schemas.microsoft.com/office/drawing/2014/main" id="{40B550CF-5B7B-449E-87F8-FA5A3961F0C8}"/>
              </a:ext>
            </a:extLst>
          </p:cNvPr>
          <p:cNvSpPr/>
          <p:nvPr/>
        </p:nvSpPr>
        <p:spPr>
          <a:xfrm>
            <a:off x="684334" y="514350"/>
            <a:ext cx="2895600" cy="304800"/>
          </a:xfrm>
          <a:prstGeom prst="rect">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76B0DB0D-0010-4DA0-AF4F-F8DDF342BBC7}"/>
              </a:ext>
            </a:extLst>
          </p:cNvPr>
          <p:cNvCxnSpPr/>
          <p:nvPr/>
        </p:nvCxnSpPr>
        <p:spPr>
          <a:xfrm>
            <a:off x="3657600" y="895350"/>
            <a:ext cx="939941" cy="381000"/>
          </a:xfrm>
          <a:prstGeom prst="straightConnector1">
            <a:avLst/>
          </a:prstGeom>
          <a:ln w="762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7072C55-F9D3-4ABB-9BCF-8667E766B752}"/>
              </a:ext>
            </a:extLst>
          </p:cNvPr>
          <p:cNvSpPr txBox="1"/>
          <p:nvPr/>
        </p:nvSpPr>
        <p:spPr>
          <a:xfrm>
            <a:off x="1752600" y="2724150"/>
            <a:ext cx="1975734" cy="646331"/>
          </a:xfrm>
          <a:prstGeom prst="rect">
            <a:avLst/>
          </a:prstGeom>
          <a:noFill/>
        </p:spPr>
        <p:txBody>
          <a:bodyPr wrap="none" rtlCol="0">
            <a:spAutoFit/>
          </a:bodyPr>
          <a:lstStyle/>
          <a:p>
            <a:pPr algn="ctr"/>
            <a:r>
              <a:rPr lang="en-US" b="1" dirty="0">
                <a:solidFill>
                  <a:srgbClr val="FFFF00"/>
                </a:solidFill>
              </a:rPr>
              <a:t>Type “Tom Han” in</a:t>
            </a:r>
            <a:br>
              <a:rPr lang="en-US" b="1" dirty="0">
                <a:solidFill>
                  <a:srgbClr val="FFFF00"/>
                </a:solidFill>
              </a:rPr>
            </a:br>
            <a:r>
              <a:rPr lang="en-US" b="1" dirty="0">
                <a:solidFill>
                  <a:srgbClr val="FFFF00"/>
                </a:solidFill>
              </a:rPr>
              <a:t>the search field.</a:t>
            </a:r>
          </a:p>
        </p:txBody>
      </p:sp>
    </p:spTree>
    <p:extLst>
      <p:ext uri="{BB962C8B-B14F-4D97-AF65-F5344CB8AC3E}">
        <p14:creationId xmlns:p14="http://schemas.microsoft.com/office/powerpoint/2010/main" val="3288148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002, Fall 2021</a:t>
            </a:r>
          </a:p>
          <a:p>
            <a:pPr algn="ctr"/>
            <a:r>
              <a:rPr lang="en-US" altLang="en-US" sz="2400" i="1" dirty="0"/>
              <a:t>Lecture 1: Introduction and Foundational Concepts (V1.0)</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TextBox 8">
            <a:extLst>
              <a:ext uri="{FF2B5EF4-FFF2-40B4-BE49-F238E27FC236}">
                <a16:creationId xmlns:a16="http://schemas.microsoft.com/office/drawing/2014/main" id="{B7B0C6CA-8182-4BAA-A21F-3CD5C05975D4}"/>
              </a:ext>
            </a:extLst>
          </p:cNvPr>
          <p:cNvSpPr txBox="1">
            <a:spLocks noChangeArrowheads="1"/>
          </p:cNvSpPr>
          <p:nvPr/>
        </p:nvSpPr>
        <p:spPr bwMode="auto">
          <a:xfrm>
            <a:off x="-153987" y="1352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rgbClr val="FF0000"/>
                </a:solidFill>
              </a:rPr>
              <a:t>We will start in a couple of minutes</a:t>
            </a:r>
            <a:endParaRPr lang="en-US" altLang="en-US" i="1" dirty="0">
              <a:solidFill>
                <a:srgbClr val="FF0000"/>
              </a:solidFill>
            </a:endParaRPr>
          </a:p>
        </p:txBody>
      </p:sp>
    </p:spTree>
    <p:extLst>
      <p:ext uri="{BB962C8B-B14F-4D97-AF65-F5344CB8AC3E}">
        <p14:creationId xmlns:p14="http://schemas.microsoft.com/office/powerpoint/2010/main" val="2856820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781667-87FC-0D48-960A-59BD875DA76F}"/>
              </a:ext>
            </a:extLst>
          </p:cNvPr>
          <p:cNvSpPr>
            <a:spLocks noGrp="1"/>
          </p:cNvSpPr>
          <p:nvPr>
            <p:ph type="title"/>
          </p:nvPr>
        </p:nvSpPr>
        <p:spPr/>
        <p:txBody>
          <a:bodyPr/>
          <a:lstStyle/>
          <a:p>
            <a:r>
              <a:rPr lang="en-US" dirty="0"/>
              <a:t>Downloadable IMDB Data</a:t>
            </a:r>
          </a:p>
        </p:txBody>
      </p:sp>
      <p:pic>
        <p:nvPicPr>
          <p:cNvPr id="5" name="Picture 4">
            <a:extLst>
              <a:ext uri="{FF2B5EF4-FFF2-40B4-BE49-F238E27FC236}">
                <a16:creationId xmlns:a16="http://schemas.microsoft.com/office/drawing/2014/main" id="{934FDF2D-C3FE-9E4D-B9A6-19AB8E0DF612}"/>
              </a:ext>
            </a:extLst>
          </p:cNvPr>
          <p:cNvPicPr>
            <a:picLocks noChangeAspect="1"/>
          </p:cNvPicPr>
          <p:nvPr/>
        </p:nvPicPr>
        <p:blipFill>
          <a:blip r:embed="rId2"/>
          <a:stretch>
            <a:fillRect/>
          </a:stretch>
        </p:blipFill>
        <p:spPr>
          <a:xfrm>
            <a:off x="172570" y="584200"/>
            <a:ext cx="4521200" cy="3975100"/>
          </a:xfrm>
          <a:prstGeom prst="rect">
            <a:avLst/>
          </a:prstGeom>
        </p:spPr>
      </p:pic>
      <p:pic>
        <p:nvPicPr>
          <p:cNvPr id="6" name="Picture 5">
            <a:extLst>
              <a:ext uri="{FF2B5EF4-FFF2-40B4-BE49-F238E27FC236}">
                <a16:creationId xmlns:a16="http://schemas.microsoft.com/office/drawing/2014/main" id="{4084B366-0F59-474B-B9CE-2CCB4D227C07}"/>
              </a:ext>
            </a:extLst>
          </p:cNvPr>
          <p:cNvPicPr>
            <a:picLocks noChangeAspect="1"/>
          </p:cNvPicPr>
          <p:nvPr/>
        </p:nvPicPr>
        <p:blipFill>
          <a:blip r:embed="rId3"/>
          <a:stretch>
            <a:fillRect/>
          </a:stretch>
        </p:blipFill>
        <p:spPr>
          <a:xfrm>
            <a:off x="4707959" y="584200"/>
            <a:ext cx="4203700" cy="3276600"/>
          </a:xfrm>
          <a:prstGeom prst="rect">
            <a:avLst/>
          </a:prstGeom>
        </p:spPr>
      </p:pic>
      <p:sp>
        <p:nvSpPr>
          <p:cNvPr id="7" name="Rectangle 6">
            <a:extLst>
              <a:ext uri="{FF2B5EF4-FFF2-40B4-BE49-F238E27FC236}">
                <a16:creationId xmlns:a16="http://schemas.microsoft.com/office/drawing/2014/main" id="{08B59AF7-F969-4F48-A746-AD571589ABE9}"/>
              </a:ext>
            </a:extLst>
          </p:cNvPr>
          <p:cNvSpPr/>
          <p:nvPr/>
        </p:nvSpPr>
        <p:spPr>
          <a:xfrm>
            <a:off x="4800600" y="4000681"/>
            <a:ext cx="3489994" cy="369332"/>
          </a:xfrm>
          <a:prstGeom prst="rect">
            <a:avLst/>
          </a:prstGeom>
        </p:spPr>
        <p:txBody>
          <a:bodyPr wrap="none">
            <a:spAutoFit/>
          </a:bodyPr>
          <a:lstStyle/>
          <a:p>
            <a:r>
              <a:rPr lang="en-US" dirty="0"/>
              <a:t>https://</a:t>
            </a:r>
            <a:r>
              <a:rPr lang="en-US" dirty="0" err="1"/>
              <a:t>www.imdb.com</a:t>
            </a:r>
            <a:r>
              <a:rPr lang="en-US" dirty="0"/>
              <a:t>/interfaces/</a:t>
            </a:r>
          </a:p>
        </p:txBody>
      </p:sp>
    </p:spTree>
    <p:extLst>
      <p:ext uri="{BB962C8B-B14F-4D97-AF65-F5344CB8AC3E}">
        <p14:creationId xmlns:p14="http://schemas.microsoft.com/office/powerpoint/2010/main" val="2989040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378060-8582-48E3-A508-6C860521D7EB}"/>
              </a:ext>
            </a:extLst>
          </p:cNvPr>
          <p:cNvSpPr>
            <a:spLocks noGrp="1"/>
          </p:cNvSpPr>
          <p:nvPr>
            <p:ph idx="1"/>
          </p:nvPr>
        </p:nvSpPr>
        <p:spPr>
          <a:xfrm>
            <a:off x="152400" y="3383354"/>
            <a:ext cx="8839200" cy="1066800"/>
          </a:xfrm>
        </p:spPr>
        <p:txBody>
          <a:bodyPr/>
          <a:lstStyle/>
          <a:p>
            <a:pPr>
              <a:spcBef>
                <a:spcPts val="0"/>
              </a:spcBef>
            </a:pPr>
            <a:r>
              <a:rPr lang="en-US" sz="1400" dirty="0"/>
              <a:t>Browser client application with HTML, CSS, JavaScript, … …</a:t>
            </a:r>
          </a:p>
          <a:p>
            <a:pPr>
              <a:spcBef>
                <a:spcPts val="0"/>
              </a:spcBef>
            </a:pPr>
            <a:r>
              <a:rPr lang="en-US" sz="1400" dirty="0"/>
              <a:t>Middle-tier server application:</a:t>
            </a:r>
          </a:p>
          <a:p>
            <a:pPr lvl="1">
              <a:spcBef>
                <a:spcPts val="0"/>
              </a:spcBef>
            </a:pPr>
            <a:r>
              <a:rPr lang="en-US" sz="1200" dirty="0"/>
              <a:t>Receives API calls from client application.</a:t>
            </a:r>
          </a:p>
          <a:p>
            <a:pPr lvl="1">
              <a:spcBef>
                <a:spcPts val="0"/>
              </a:spcBef>
            </a:pPr>
            <a:r>
              <a:rPr lang="en-US" sz="1200" dirty="0"/>
              <a:t>Implements application logic and makes database calls.</a:t>
            </a:r>
          </a:p>
          <a:p>
            <a:pPr lvl="1">
              <a:spcBef>
                <a:spcPts val="0"/>
              </a:spcBef>
            </a:pPr>
            <a:r>
              <a:rPr lang="en-US" sz="1200" dirty="0"/>
              <a:t>Returns result.</a:t>
            </a:r>
          </a:p>
          <a:p>
            <a:pPr>
              <a:spcBef>
                <a:spcPts val="0"/>
              </a:spcBef>
            </a:pPr>
            <a:r>
              <a:rPr lang="en-US" sz="1400" dirty="0"/>
              <a:t>Database Management System receives DB calls and returns data.</a:t>
            </a:r>
          </a:p>
        </p:txBody>
      </p:sp>
      <p:sp>
        <p:nvSpPr>
          <p:cNvPr id="3" name="Title 2">
            <a:extLst>
              <a:ext uri="{FF2B5EF4-FFF2-40B4-BE49-F238E27FC236}">
                <a16:creationId xmlns:a16="http://schemas.microsoft.com/office/drawing/2014/main" id="{AF23DD44-C014-47DD-9E0F-5E26269E2780}"/>
              </a:ext>
            </a:extLst>
          </p:cNvPr>
          <p:cNvSpPr>
            <a:spLocks noGrp="1"/>
          </p:cNvSpPr>
          <p:nvPr>
            <p:ph type="title"/>
          </p:nvPr>
        </p:nvSpPr>
        <p:spPr/>
        <p:txBody>
          <a:bodyPr/>
          <a:lstStyle/>
          <a:p>
            <a:r>
              <a:rPr lang="en-US" dirty="0"/>
              <a:t>Conceptual Model – Application Architecture</a:t>
            </a:r>
          </a:p>
        </p:txBody>
      </p:sp>
      <p:pic>
        <p:nvPicPr>
          <p:cNvPr id="5" name="Picture 4" descr="Diagram&#10;&#10;Description automatically generated">
            <a:extLst>
              <a:ext uri="{FF2B5EF4-FFF2-40B4-BE49-F238E27FC236}">
                <a16:creationId xmlns:a16="http://schemas.microsoft.com/office/drawing/2014/main" id="{4741769B-ED3D-4927-8B67-4DC4F8659C19}"/>
              </a:ext>
            </a:extLst>
          </p:cNvPr>
          <p:cNvPicPr>
            <a:picLocks noChangeAspect="1"/>
          </p:cNvPicPr>
          <p:nvPr/>
        </p:nvPicPr>
        <p:blipFill>
          <a:blip r:embed="rId2"/>
          <a:stretch>
            <a:fillRect/>
          </a:stretch>
        </p:blipFill>
        <p:spPr>
          <a:xfrm>
            <a:off x="457200" y="510753"/>
            <a:ext cx="6872842" cy="2872601"/>
          </a:xfrm>
          <a:prstGeom prst="rect">
            <a:avLst/>
          </a:prstGeom>
        </p:spPr>
      </p:pic>
      <p:sp>
        <p:nvSpPr>
          <p:cNvPr id="8" name="TextBox 7">
            <a:extLst>
              <a:ext uri="{FF2B5EF4-FFF2-40B4-BE49-F238E27FC236}">
                <a16:creationId xmlns:a16="http://schemas.microsoft.com/office/drawing/2014/main" id="{3A560A23-352A-471F-AE91-5A7C1105123D}"/>
              </a:ext>
            </a:extLst>
          </p:cNvPr>
          <p:cNvSpPr txBox="1"/>
          <p:nvPr/>
        </p:nvSpPr>
        <p:spPr>
          <a:xfrm>
            <a:off x="1447800" y="444319"/>
            <a:ext cx="7489980" cy="276999"/>
          </a:xfrm>
          <a:prstGeom prst="rect">
            <a:avLst/>
          </a:prstGeom>
          <a:noFill/>
        </p:spPr>
        <p:txBody>
          <a:bodyPr wrap="square">
            <a:spAutoFit/>
          </a:bodyPr>
          <a:lstStyle/>
          <a:p>
            <a:r>
              <a:rPr lang="en-US" sz="1200" dirty="0"/>
              <a:t>https://dzone.com/articles/architectural-shift-in-web-applications-with-emerg</a:t>
            </a:r>
          </a:p>
        </p:txBody>
      </p:sp>
      <p:sp>
        <p:nvSpPr>
          <p:cNvPr id="9" name="TextBox 8">
            <a:extLst>
              <a:ext uri="{FF2B5EF4-FFF2-40B4-BE49-F238E27FC236}">
                <a16:creationId xmlns:a16="http://schemas.microsoft.com/office/drawing/2014/main" id="{883332ED-7EA3-47AE-BBC8-477AA0414873}"/>
              </a:ext>
            </a:extLst>
          </p:cNvPr>
          <p:cNvSpPr txBox="1"/>
          <p:nvPr/>
        </p:nvSpPr>
        <p:spPr>
          <a:xfrm>
            <a:off x="5534705" y="3384020"/>
            <a:ext cx="3304494"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a:t>This is a “full stack (web) application.”</a:t>
            </a:r>
          </a:p>
          <a:p>
            <a:pPr marL="285750" indent="-285750">
              <a:buFont typeface="Arial" panose="020B0604020202020204" pitchFamily="34" charset="0"/>
              <a:buChar char="•"/>
            </a:pPr>
            <a:r>
              <a:rPr lang="en-US" sz="1400" dirty="0"/>
              <a:t>Part of the programming track HW and</a:t>
            </a:r>
            <a:br>
              <a:rPr lang="en-US" sz="1400" dirty="0"/>
            </a:br>
            <a:r>
              <a:rPr lang="en-US" sz="1400" dirty="0"/>
              <a:t>projects is to build a full stack app.</a:t>
            </a:r>
          </a:p>
          <a:p>
            <a:pPr marL="285750" indent="-285750">
              <a:buFont typeface="Arial" panose="020B0604020202020204" pitchFamily="34" charset="0"/>
              <a:buChar char="•"/>
            </a:pPr>
            <a:r>
              <a:rPr lang="en-US" sz="1400" dirty="0"/>
              <a:t>Starting from a template I provide to</a:t>
            </a:r>
            <a:br>
              <a:rPr lang="en-US" sz="1400" dirty="0"/>
            </a:br>
            <a:r>
              <a:rPr lang="en-US" sz="1400" dirty="0"/>
              <a:t>simplify non-DB tasks.</a:t>
            </a:r>
          </a:p>
        </p:txBody>
      </p:sp>
    </p:spTree>
    <p:extLst>
      <p:ext uri="{BB962C8B-B14F-4D97-AF65-F5344CB8AC3E}">
        <p14:creationId xmlns:p14="http://schemas.microsoft.com/office/powerpoint/2010/main" val="2261079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engineering drawing&#10;&#10;Description automatically generated">
            <a:extLst>
              <a:ext uri="{FF2B5EF4-FFF2-40B4-BE49-F238E27FC236}">
                <a16:creationId xmlns:a16="http://schemas.microsoft.com/office/drawing/2014/main" id="{A63D5BBD-E2D2-490B-9F83-E1632E76619F}"/>
              </a:ext>
            </a:extLst>
          </p:cNvPr>
          <p:cNvPicPr>
            <a:picLocks noChangeAspect="1"/>
          </p:cNvPicPr>
          <p:nvPr/>
        </p:nvPicPr>
        <p:blipFill>
          <a:blip r:embed="rId2"/>
          <a:stretch>
            <a:fillRect/>
          </a:stretch>
        </p:blipFill>
        <p:spPr>
          <a:xfrm>
            <a:off x="342900" y="514350"/>
            <a:ext cx="8458200" cy="2719546"/>
          </a:xfrm>
          <a:prstGeom prst="rect">
            <a:avLst/>
          </a:prstGeom>
        </p:spPr>
      </p:pic>
      <p:sp>
        <p:nvSpPr>
          <p:cNvPr id="2" name="Content Placeholder 1">
            <a:extLst>
              <a:ext uri="{FF2B5EF4-FFF2-40B4-BE49-F238E27FC236}">
                <a16:creationId xmlns:a16="http://schemas.microsoft.com/office/drawing/2014/main" id="{22F61D27-2AD5-4B9F-85BA-D24AE8296425}"/>
              </a:ext>
            </a:extLst>
          </p:cNvPr>
          <p:cNvSpPr>
            <a:spLocks noGrp="1"/>
          </p:cNvSpPr>
          <p:nvPr>
            <p:ph idx="1"/>
          </p:nvPr>
        </p:nvSpPr>
        <p:spPr>
          <a:xfrm>
            <a:off x="228600" y="742950"/>
            <a:ext cx="3048000" cy="685800"/>
          </a:xfrm>
        </p:spPr>
        <p:txBody>
          <a:bodyPr/>
          <a:lstStyle/>
          <a:p>
            <a:r>
              <a:rPr lang="en-US" sz="1400" dirty="0"/>
              <a:t>HTML, CSS, images, JavaScript</a:t>
            </a:r>
          </a:p>
          <a:p>
            <a:r>
              <a:rPr lang="en-US" sz="1400" dirty="0"/>
              <a:t>Angular, Bootstrap</a:t>
            </a:r>
          </a:p>
          <a:p>
            <a:r>
              <a:rPr lang="en-US" sz="1400" dirty="0"/>
              <a:t>IDE: WebStorm</a:t>
            </a:r>
          </a:p>
          <a:p>
            <a:r>
              <a:rPr lang="en-US" sz="1400" dirty="0"/>
              <a:t>Downloads using HTTP</a:t>
            </a:r>
          </a:p>
          <a:p>
            <a:r>
              <a:rPr lang="en-US" sz="1400" dirty="0"/>
              <a:t>REST calls to access data.</a:t>
            </a:r>
          </a:p>
        </p:txBody>
      </p:sp>
      <p:sp>
        <p:nvSpPr>
          <p:cNvPr id="3" name="Title 2">
            <a:extLst>
              <a:ext uri="{FF2B5EF4-FFF2-40B4-BE49-F238E27FC236}">
                <a16:creationId xmlns:a16="http://schemas.microsoft.com/office/drawing/2014/main" id="{E75D8789-B6CD-4653-85B8-B5FF9603DF66}"/>
              </a:ext>
            </a:extLst>
          </p:cNvPr>
          <p:cNvSpPr>
            <a:spLocks noGrp="1"/>
          </p:cNvSpPr>
          <p:nvPr>
            <p:ph type="title"/>
          </p:nvPr>
        </p:nvSpPr>
        <p:spPr/>
        <p:txBody>
          <a:bodyPr/>
          <a:lstStyle/>
          <a:p>
            <a:r>
              <a:rPr lang="en-US" dirty="0"/>
              <a:t>Explanation of Example Code</a:t>
            </a:r>
          </a:p>
        </p:txBody>
      </p:sp>
      <p:sp>
        <p:nvSpPr>
          <p:cNvPr id="6" name="Content Placeholder 1">
            <a:extLst>
              <a:ext uri="{FF2B5EF4-FFF2-40B4-BE49-F238E27FC236}">
                <a16:creationId xmlns:a16="http://schemas.microsoft.com/office/drawing/2014/main" id="{8B46018B-D073-40CB-9B73-F123DD885370}"/>
              </a:ext>
            </a:extLst>
          </p:cNvPr>
          <p:cNvSpPr txBox="1">
            <a:spLocks/>
          </p:cNvSpPr>
          <p:nvPr/>
        </p:nvSpPr>
        <p:spPr>
          <a:xfrm>
            <a:off x="2955073" y="3341377"/>
            <a:ext cx="3429000" cy="1231513"/>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Flask application server framework</a:t>
            </a:r>
          </a:p>
          <a:p>
            <a:r>
              <a:rPr lang="en-US" sz="1400" dirty="0"/>
              <a:t>Python application code</a:t>
            </a:r>
          </a:p>
          <a:p>
            <a:r>
              <a:rPr lang="en-US" sz="1400" dirty="0"/>
              <a:t>IDE: PyCharm</a:t>
            </a:r>
          </a:p>
          <a:p>
            <a:r>
              <a:rPr lang="en-US" sz="1400" dirty="0"/>
              <a:t>Interacts with database over network</a:t>
            </a:r>
            <a:br>
              <a:rPr lang="en-US" sz="1400" dirty="0"/>
            </a:br>
            <a:r>
              <a:rPr lang="en-US" sz="1400" dirty="0"/>
              <a:t>connection using SQL statements.</a:t>
            </a:r>
          </a:p>
        </p:txBody>
      </p:sp>
      <p:sp>
        <p:nvSpPr>
          <p:cNvPr id="7" name="Content Placeholder 1">
            <a:extLst>
              <a:ext uri="{FF2B5EF4-FFF2-40B4-BE49-F238E27FC236}">
                <a16:creationId xmlns:a16="http://schemas.microsoft.com/office/drawing/2014/main" id="{7241B2E9-E5D9-45E1-A653-4131B62836E4}"/>
              </a:ext>
            </a:extLst>
          </p:cNvPr>
          <p:cNvSpPr txBox="1">
            <a:spLocks/>
          </p:cNvSpPr>
          <p:nvPr/>
        </p:nvSpPr>
        <p:spPr>
          <a:xfrm>
            <a:off x="5181600" y="666750"/>
            <a:ext cx="3048000" cy="6858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HTML, CSS, images, JavaScript</a:t>
            </a:r>
          </a:p>
          <a:p>
            <a:r>
              <a:rPr lang="en-US" sz="1400" dirty="0"/>
              <a:t>Delivers static content from files</a:t>
            </a:r>
          </a:p>
        </p:txBody>
      </p:sp>
      <p:sp>
        <p:nvSpPr>
          <p:cNvPr id="8" name="Content Placeholder 1">
            <a:extLst>
              <a:ext uri="{FF2B5EF4-FFF2-40B4-BE49-F238E27FC236}">
                <a16:creationId xmlns:a16="http://schemas.microsoft.com/office/drawing/2014/main" id="{F7A5D9DB-B020-4830-B60E-6D164669F5F2}"/>
              </a:ext>
            </a:extLst>
          </p:cNvPr>
          <p:cNvSpPr txBox="1">
            <a:spLocks/>
          </p:cNvSpPr>
          <p:nvPr/>
        </p:nvSpPr>
        <p:spPr>
          <a:xfrm>
            <a:off x="6384073" y="3341378"/>
            <a:ext cx="2743200" cy="1231513"/>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MySQL Community Server</a:t>
            </a:r>
          </a:p>
          <a:p>
            <a:r>
              <a:rPr lang="en-US" sz="1400" dirty="0"/>
              <a:t>Implements SQL operations</a:t>
            </a:r>
          </a:p>
          <a:p>
            <a:r>
              <a:rPr lang="en-US" sz="1400" dirty="0"/>
              <a:t>Maintains data in files</a:t>
            </a:r>
          </a:p>
        </p:txBody>
      </p:sp>
      <p:sp>
        <p:nvSpPr>
          <p:cNvPr id="9" name="Rectangle 8">
            <a:extLst>
              <a:ext uri="{FF2B5EF4-FFF2-40B4-BE49-F238E27FC236}">
                <a16:creationId xmlns:a16="http://schemas.microsoft.com/office/drawing/2014/main" id="{09AECFDA-2FFA-B247-AA63-704B7F176142}"/>
              </a:ext>
            </a:extLst>
          </p:cNvPr>
          <p:cNvSpPr/>
          <p:nvPr/>
        </p:nvSpPr>
        <p:spPr>
          <a:xfrm>
            <a:off x="5198327" y="1615849"/>
            <a:ext cx="3505200" cy="276999"/>
          </a:xfrm>
          <a:prstGeom prst="rect">
            <a:avLst/>
          </a:prstGeom>
        </p:spPr>
        <p:txBody>
          <a:bodyPr wrap="square">
            <a:spAutoFit/>
          </a:bodyPr>
          <a:lstStyle/>
          <a:p>
            <a:r>
              <a:rPr lang="en-US" sz="1200" dirty="0"/>
              <a:t>https://</a:t>
            </a:r>
            <a:r>
              <a:rPr lang="en-US" sz="1200" dirty="0" err="1"/>
              <a:t>github.com</a:t>
            </a:r>
            <a:r>
              <a:rPr lang="en-US" sz="1200" dirty="0"/>
              <a:t>/</a:t>
            </a:r>
            <a:r>
              <a:rPr lang="en-US" sz="1200" dirty="0" err="1"/>
              <a:t>donald</a:t>
            </a:r>
            <a:r>
              <a:rPr lang="en-US" sz="1200" dirty="0"/>
              <a:t>-f-</a:t>
            </a:r>
            <a:r>
              <a:rPr lang="en-US" sz="1200" dirty="0" err="1"/>
              <a:t>ferguson</a:t>
            </a:r>
            <a:r>
              <a:rPr lang="en-US" sz="1200" dirty="0"/>
              <a:t>/demo-flask</a:t>
            </a:r>
          </a:p>
        </p:txBody>
      </p:sp>
      <p:sp>
        <p:nvSpPr>
          <p:cNvPr id="10" name="Rectangle 9">
            <a:extLst>
              <a:ext uri="{FF2B5EF4-FFF2-40B4-BE49-F238E27FC236}">
                <a16:creationId xmlns:a16="http://schemas.microsoft.com/office/drawing/2014/main" id="{0DA170DF-E21A-8847-B290-C202D33AFF32}"/>
              </a:ext>
            </a:extLst>
          </p:cNvPr>
          <p:cNvSpPr/>
          <p:nvPr/>
        </p:nvSpPr>
        <p:spPr>
          <a:xfrm>
            <a:off x="76200" y="3064379"/>
            <a:ext cx="3121175" cy="276999"/>
          </a:xfrm>
          <a:prstGeom prst="rect">
            <a:avLst/>
          </a:prstGeom>
        </p:spPr>
        <p:txBody>
          <a:bodyPr wrap="none">
            <a:spAutoFit/>
          </a:bodyPr>
          <a:lstStyle/>
          <a:p>
            <a:r>
              <a:rPr lang="en-US" sz="1200" dirty="0"/>
              <a:t>https://</a:t>
            </a:r>
            <a:r>
              <a:rPr lang="en-US" sz="1200" dirty="0" err="1"/>
              <a:t>github.com</a:t>
            </a:r>
            <a:r>
              <a:rPr lang="en-US" sz="1200" dirty="0"/>
              <a:t>/</a:t>
            </a:r>
            <a:r>
              <a:rPr lang="en-US" sz="1200" dirty="0" err="1"/>
              <a:t>donald</a:t>
            </a:r>
            <a:r>
              <a:rPr lang="en-US" sz="1200" dirty="0"/>
              <a:t>-f-</a:t>
            </a:r>
            <a:r>
              <a:rPr lang="en-US" sz="1200" dirty="0" err="1"/>
              <a:t>ferguson</a:t>
            </a:r>
            <a:r>
              <a:rPr lang="en-US" sz="1200" dirty="0"/>
              <a:t>/demo-</a:t>
            </a:r>
            <a:r>
              <a:rPr lang="en-US" sz="1200" dirty="0" err="1"/>
              <a:t>ui</a:t>
            </a:r>
            <a:endParaRPr lang="en-US" sz="1200" dirty="0"/>
          </a:p>
        </p:txBody>
      </p:sp>
      <p:sp>
        <p:nvSpPr>
          <p:cNvPr id="11" name="TextBox 10">
            <a:extLst>
              <a:ext uri="{FF2B5EF4-FFF2-40B4-BE49-F238E27FC236}">
                <a16:creationId xmlns:a16="http://schemas.microsoft.com/office/drawing/2014/main" id="{7308B7ED-7A2D-C545-B029-EA0E5C537D46}"/>
              </a:ext>
            </a:extLst>
          </p:cNvPr>
          <p:cNvSpPr txBox="1"/>
          <p:nvPr/>
        </p:nvSpPr>
        <p:spPr>
          <a:xfrm>
            <a:off x="172570" y="3638550"/>
            <a:ext cx="1989647" cy="923330"/>
          </a:xfrm>
          <a:prstGeom prst="rect">
            <a:avLst/>
          </a:prstGeom>
          <a:noFill/>
        </p:spPr>
        <p:txBody>
          <a:bodyPr wrap="none" rtlCol="0">
            <a:spAutoFit/>
          </a:bodyPr>
          <a:lstStyle/>
          <a:p>
            <a:r>
              <a:rPr lang="en-US" dirty="0"/>
              <a:t>Notes:</a:t>
            </a:r>
          </a:p>
          <a:p>
            <a:pPr marL="742950" lvl="1" indent="-285750">
              <a:buFont typeface="Arial" panose="020B0604020202020204" pitchFamily="34" charset="0"/>
              <a:buChar char="•"/>
            </a:pPr>
            <a:r>
              <a:rPr lang="en-US" dirty="0"/>
              <a:t>Run demos</a:t>
            </a:r>
          </a:p>
          <a:p>
            <a:pPr marL="742950" lvl="1" indent="-285750">
              <a:buFont typeface="Arial" panose="020B0604020202020204" pitchFamily="34" charset="0"/>
              <a:buChar char="•"/>
            </a:pPr>
            <a:r>
              <a:rPr lang="en-US" dirty="0"/>
              <a:t>Show code</a:t>
            </a:r>
          </a:p>
        </p:txBody>
      </p:sp>
    </p:spTree>
    <p:extLst>
      <p:ext uri="{BB962C8B-B14F-4D97-AF65-F5344CB8AC3E}">
        <p14:creationId xmlns:p14="http://schemas.microsoft.com/office/powerpoint/2010/main" val="4285794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BE0D4A-D3AF-4443-9949-14FAAA03F129}"/>
              </a:ext>
            </a:extLst>
          </p:cNvPr>
          <p:cNvSpPr txBox="1"/>
          <p:nvPr/>
        </p:nvSpPr>
        <p:spPr>
          <a:xfrm>
            <a:off x="152400" y="590550"/>
            <a:ext cx="4038600" cy="3754874"/>
          </a:xfrm>
          <a:prstGeom prst="rect">
            <a:avLst/>
          </a:prstGeom>
          <a:noFill/>
        </p:spPr>
        <p:txBody>
          <a:bodyPr wrap="square" rtlCol="0">
            <a:spAutoFit/>
          </a:bodyPr>
          <a:lstStyle/>
          <a:p>
            <a:r>
              <a:rPr lang="en-US" sz="3200" dirty="0"/>
              <a:t>Switch to Demo</a:t>
            </a:r>
          </a:p>
          <a:p>
            <a:endParaRPr lang="en-US" sz="3200" dirty="0"/>
          </a:p>
          <a:p>
            <a:r>
              <a:rPr lang="en-US" sz="2000" dirty="0"/>
              <a:t>A Simple IMDB</a:t>
            </a:r>
          </a:p>
          <a:p>
            <a:pPr marL="914400" lvl="1" indent="-457200">
              <a:buFont typeface="Arial" panose="020B0604020202020204" pitchFamily="34" charset="0"/>
              <a:buChar char="•"/>
            </a:pPr>
            <a:r>
              <a:rPr lang="en-US" sz="1600" dirty="0"/>
              <a:t>Single page browser application.</a:t>
            </a:r>
          </a:p>
          <a:p>
            <a:pPr marL="914400" lvl="1" indent="-457200">
              <a:buFont typeface="Arial" panose="020B0604020202020204" pitchFamily="34" charset="0"/>
              <a:buChar char="•"/>
            </a:pPr>
            <a:r>
              <a:rPr lang="en-US" sz="1600" dirty="0"/>
              <a:t>Web application (server).</a:t>
            </a:r>
          </a:p>
          <a:p>
            <a:pPr marL="914400" lvl="1" indent="-457200">
              <a:buFont typeface="Arial" panose="020B0604020202020204" pitchFamily="34" charset="0"/>
              <a:buChar char="•"/>
            </a:pPr>
            <a:r>
              <a:rPr lang="en-US" sz="1600" dirty="0"/>
              <a:t>Database schema and query.</a:t>
            </a:r>
            <a:br>
              <a:rPr lang="en-US" sz="1600" dirty="0"/>
            </a:br>
            <a:endParaRPr lang="en-US" sz="1600" dirty="0"/>
          </a:p>
          <a:p>
            <a:r>
              <a:rPr lang="en-US" sz="2000" dirty="0"/>
              <a:t>Show some code.</a:t>
            </a:r>
          </a:p>
          <a:p>
            <a:pPr marL="800100" lvl="1" indent="-342900">
              <a:buFont typeface="Arial" panose="020B0604020202020204" pitchFamily="34" charset="0"/>
              <a:buChar char="•"/>
            </a:pPr>
            <a:r>
              <a:rPr lang="en-US" sz="1600" dirty="0"/>
              <a:t>Browser</a:t>
            </a:r>
          </a:p>
          <a:p>
            <a:pPr marL="800100" lvl="1" indent="-342900">
              <a:buFont typeface="Arial" panose="020B0604020202020204" pitchFamily="34" charset="0"/>
              <a:buChar char="•"/>
            </a:pPr>
            <a:r>
              <a:rPr lang="en-US" sz="1600" dirty="0"/>
              <a:t>Python, Flask</a:t>
            </a:r>
          </a:p>
          <a:p>
            <a:pPr marL="800100" lvl="1" indent="-342900">
              <a:buFont typeface="Arial" panose="020B0604020202020204" pitchFamily="34" charset="0"/>
              <a:buChar char="•"/>
            </a:pPr>
            <a:r>
              <a:rPr lang="en-US" sz="1600" dirty="0"/>
              <a:t>SQL database</a:t>
            </a:r>
          </a:p>
          <a:p>
            <a:pPr marL="800100" lvl="1" indent="-342900">
              <a:buFont typeface="Arial" panose="020B0604020202020204" pitchFamily="34" charset="0"/>
              <a:buChar char="•"/>
            </a:pPr>
            <a:r>
              <a:rPr lang="en-US" sz="1600" dirty="0"/>
              <a:t>REST requests</a:t>
            </a:r>
            <a:endParaRPr lang="en-US" sz="2000" dirty="0"/>
          </a:p>
        </p:txBody>
      </p:sp>
      <p:pic>
        <p:nvPicPr>
          <p:cNvPr id="4" name="Picture 3" descr="Graphical user interface, text, application, email&#10;&#10;Description automatically generated">
            <a:extLst>
              <a:ext uri="{FF2B5EF4-FFF2-40B4-BE49-F238E27FC236}">
                <a16:creationId xmlns:a16="http://schemas.microsoft.com/office/drawing/2014/main" id="{A259DB5A-0B84-455D-B586-92FC29A98CD4}"/>
              </a:ext>
            </a:extLst>
          </p:cNvPr>
          <p:cNvPicPr>
            <a:picLocks noChangeAspect="1"/>
          </p:cNvPicPr>
          <p:nvPr/>
        </p:nvPicPr>
        <p:blipFill>
          <a:blip r:embed="rId2"/>
          <a:stretch>
            <a:fillRect/>
          </a:stretch>
        </p:blipFill>
        <p:spPr>
          <a:xfrm>
            <a:off x="4038600" y="209550"/>
            <a:ext cx="4953000" cy="4390299"/>
          </a:xfrm>
          <a:prstGeom prst="rect">
            <a:avLst/>
          </a:prstGeom>
        </p:spPr>
      </p:pic>
    </p:spTree>
    <p:extLst>
      <p:ext uri="{BB962C8B-B14F-4D97-AF65-F5344CB8AC3E}">
        <p14:creationId xmlns:p14="http://schemas.microsoft.com/office/powerpoint/2010/main" val="1822392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Game of Thrones</a:t>
            </a:r>
            <a:br>
              <a:rPr lang="en-US" altLang="en-US" sz="2800" i="1" dirty="0">
                <a:solidFill>
                  <a:schemeClr val="bg1"/>
                </a:solidFill>
              </a:rPr>
            </a:br>
            <a:r>
              <a:rPr lang="en-US" altLang="en-US" sz="2800" i="1" dirty="0">
                <a:solidFill>
                  <a:schemeClr val="bg1"/>
                </a:solidFill>
              </a:rPr>
              <a:t>(Non-Programming Track Example)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9342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17146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CCC5D-7126-4E70-90DC-E9C57326249B}"/>
              </a:ext>
            </a:extLst>
          </p:cNvPr>
          <p:cNvSpPr>
            <a:spLocks noGrp="1"/>
          </p:cNvSpPr>
          <p:nvPr>
            <p:ph idx="1"/>
          </p:nvPr>
        </p:nvSpPr>
        <p:spPr>
          <a:xfrm>
            <a:off x="86284" y="541926"/>
            <a:ext cx="8839200" cy="4038600"/>
          </a:xfrm>
        </p:spPr>
        <p:txBody>
          <a:bodyPr/>
          <a:lstStyle/>
          <a:p>
            <a:pPr>
              <a:spcBef>
                <a:spcPts val="0"/>
              </a:spcBef>
              <a:spcAft>
                <a:spcPts val="200"/>
              </a:spcAft>
            </a:pPr>
            <a:r>
              <a:rPr lang="en-US" dirty="0"/>
              <a:t>There are some interesting web sites and projects that analyze </a:t>
            </a:r>
            <a:r>
              <a:rPr lang="en-US" dirty="0" err="1"/>
              <a:t>GoT</a:t>
            </a:r>
            <a:r>
              <a:rPr lang="en-US" dirty="0"/>
              <a:t>.</a:t>
            </a:r>
            <a:br>
              <a:rPr lang="en-US" dirty="0"/>
            </a:br>
            <a:r>
              <a:rPr lang="en-US" dirty="0"/>
              <a:t>I used </a:t>
            </a:r>
            <a:r>
              <a:rPr lang="en-US" dirty="0">
                <a:hlinkClick r:id="rId2"/>
              </a:rPr>
              <a:t>https://jeffreylancaster.github.io/game-of-thrones/</a:t>
            </a:r>
            <a:endParaRPr lang="en-US" dirty="0"/>
          </a:p>
          <a:p>
            <a:pPr>
              <a:spcBef>
                <a:spcPts val="0"/>
              </a:spcBef>
              <a:spcAft>
                <a:spcPts val="200"/>
              </a:spcAft>
            </a:pPr>
            <a:r>
              <a:rPr lang="en-US" dirty="0"/>
              <a:t>I had to download, process and cleanup, and load into a DB.</a:t>
            </a:r>
          </a:p>
          <a:p>
            <a:pPr>
              <a:spcBef>
                <a:spcPts val="0"/>
              </a:spcBef>
              <a:spcAft>
                <a:spcPts val="200"/>
              </a:spcAft>
            </a:pPr>
            <a:r>
              <a:rPr lang="en-US" dirty="0"/>
              <a:t>Structure</a:t>
            </a:r>
          </a:p>
          <a:p>
            <a:pPr lvl="1">
              <a:spcBef>
                <a:spcPts val="0"/>
              </a:spcBef>
              <a:spcAft>
                <a:spcPts val="200"/>
              </a:spcAft>
            </a:pPr>
            <a:r>
              <a:rPr lang="en-US" dirty="0"/>
              <a:t>Seasons contain episodes.</a:t>
            </a:r>
          </a:p>
          <a:p>
            <a:pPr lvl="1">
              <a:spcBef>
                <a:spcPts val="0"/>
              </a:spcBef>
              <a:spcAft>
                <a:spcPts val="200"/>
              </a:spcAft>
            </a:pPr>
            <a:r>
              <a:rPr lang="en-US" dirty="0"/>
              <a:t>Episodes contain scenes.</a:t>
            </a:r>
          </a:p>
          <a:p>
            <a:pPr lvl="1">
              <a:spcBef>
                <a:spcPts val="0"/>
              </a:spcBef>
              <a:spcAft>
                <a:spcPts val="200"/>
              </a:spcAft>
            </a:pPr>
            <a:r>
              <a:rPr lang="en-US" dirty="0"/>
              <a:t>Scenes happen in a location.</a:t>
            </a:r>
          </a:p>
          <a:p>
            <a:pPr lvl="1">
              <a:spcBef>
                <a:spcPts val="0"/>
              </a:spcBef>
              <a:spcAft>
                <a:spcPts val="200"/>
              </a:spcAft>
            </a:pPr>
            <a:r>
              <a:rPr lang="en-US" dirty="0"/>
              <a:t>Characters appear in scenes.</a:t>
            </a:r>
          </a:p>
          <a:p>
            <a:pPr lvl="1">
              <a:spcBef>
                <a:spcPts val="0"/>
              </a:spcBef>
              <a:spcAft>
                <a:spcPts val="200"/>
              </a:spcAft>
            </a:pPr>
            <a:r>
              <a:rPr lang="en-US" dirty="0"/>
              <a:t>Character have interactions/relations</a:t>
            </a:r>
          </a:p>
          <a:p>
            <a:pPr lvl="2">
              <a:spcBef>
                <a:spcPts val="0"/>
              </a:spcBef>
              <a:spcAft>
                <a:spcPts val="200"/>
              </a:spcAft>
            </a:pPr>
            <a:r>
              <a:rPr lang="en-US" dirty="0"/>
              <a:t>Marry</a:t>
            </a:r>
          </a:p>
          <a:p>
            <a:pPr lvl="2">
              <a:spcBef>
                <a:spcPts val="0"/>
              </a:spcBef>
              <a:spcAft>
                <a:spcPts val="200"/>
              </a:spcAft>
            </a:pPr>
            <a:r>
              <a:rPr lang="en-US" dirty="0"/>
              <a:t>Kill</a:t>
            </a:r>
          </a:p>
          <a:p>
            <a:pPr lvl="2">
              <a:spcBef>
                <a:spcPts val="0"/>
              </a:spcBef>
              <a:spcAft>
                <a:spcPts val="200"/>
              </a:spcAft>
            </a:pPr>
            <a:r>
              <a:rPr lang="en-US" dirty="0"/>
              <a:t>Protect</a:t>
            </a:r>
          </a:p>
          <a:p>
            <a:pPr lvl="2">
              <a:spcBef>
                <a:spcPts val="0"/>
              </a:spcBef>
              <a:spcAft>
                <a:spcPts val="200"/>
              </a:spcAft>
            </a:pPr>
            <a:r>
              <a:rPr lang="en-US" dirty="0"/>
              <a:t>… …</a:t>
            </a:r>
          </a:p>
        </p:txBody>
      </p:sp>
      <p:sp>
        <p:nvSpPr>
          <p:cNvPr id="3" name="Title 2">
            <a:extLst>
              <a:ext uri="{FF2B5EF4-FFF2-40B4-BE49-F238E27FC236}">
                <a16:creationId xmlns:a16="http://schemas.microsoft.com/office/drawing/2014/main" id="{D58027C6-F273-4E77-867F-15393A7E9A3F}"/>
              </a:ext>
            </a:extLst>
          </p:cNvPr>
          <p:cNvSpPr>
            <a:spLocks noGrp="1"/>
          </p:cNvSpPr>
          <p:nvPr>
            <p:ph type="title"/>
          </p:nvPr>
        </p:nvSpPr>
        <p:spPr/>
        <p:txBody>
          <a:bodyPr/>
          <a:lstStyle/>
          <a:p>
            <a:r>
              <a:rPr lang="en-US" dirty="0"/>
              <a:t>Games of Thrones</a:t>
            </a:r>
          </a:p>
        </p:txBody>
      </p:sp>
      <p:pic>
        <p:nvPicPr>
          <p:cNvPr id="5" name="Picture 4" descr="Diagram&#10;&#10;Description automatically generated">
            <a:extLst>
              <a:ext uri="{FF2B5EF4-FFF2-40B4-BE49-F238E27FC236}">
                <a16:creationId xmlns:a16="http://schemas.microsoft.com/office/drawing/2014/main" id="{9858CFC3-0466-4F5B-B81D-90DEEE5D1F89}"/>
              </a:ext>
            </a:extLst>
          </p:cNvPr>
          <p:cNvPicPr>
            <a:picLocks noChangeAspect="1"/>
          </p:cNvPicPr>
          <p:nvPr/>
        </p:nvPicPr>
        <p:blipFill>
          <a:blip r:embed="rId3"/>
          <a:stretch>
            <a:fillRect/>
          </a:stretch>
        </p:blipFill>
        <p:spPr>
          <a:xfrm>
            <a:off x="5029200" y="1705974"/>
            <a:ext cx="3931180" cy="2895600"/>
          </a:xfrm>
          <a:prstGeom prst="rect">
            <a:avLst/>
          </a:prstGeom>
        </p:spPr>
      </p:pic>
    </p:spTree>
    <p:extLst>
      <p:ext uri="{BB962C8B-B14F-4D97-AF65-F5344CB8AC3E}">
        <p14:creationId xmlns:p14="http://schemas.microsoft.com/office/powerpoint/2010/main" val="2454130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5345F1-2100-4A33-8CEC-02314D6DABCC}"/>
              </a:ext>
            </a:extLst>
          </p:cNvPr>
          <p:cNvSpPr>
            <a:spLocks noGrp="1"/>
          </p:cNvSpPr>
          <p:nvPr>
            <p:ph idx="1"/>
          </p:nvPr>
        </p:nvSpPr>
        <p:spPr>
          <a:xfrm>
            <a:off x="152400" y="3409950"/>
            <a:ext cx="8839200" cy="1219200"/>
          </a:xfrm>
        </p:spPr>
        <p:txBody>
          <a:bodyPr/>
          <a:lstStyle/>
          <a:p>
            <a:pPr>
              <a:spcBef>
                <a:spcPts val="0"/>
              </a:spcBef>
            </a:pPr>
            <a:r>
              <a:rPr lang="en-US" sz="1800" dirty="0" err="1"/>
              <a:t>Jupyter</a:t>
            </a:r>
            <a:r>
              <a:rPr lang="en-US" sz="1800" dirty="0"/>
              <a:t> notebook contains:</a:t>
            </a:r>
          </a:p>
          <a:p>
            <a:pPr lvl="1">
              <a:spcBef>
                <a:spcPts val="0"/>
              </a:spcBef>
            </a:pPr>
            <a:r>
              <a:rPr lang="en-US" sz="1600" dirty="0"/>
              <a:t>Text in Markdown cells to explain the document, content, conclusions, … …</a:t>
            </a:r>
          </a:p>
          <a:p>
            <a:pPr lvl="1">
              <a:spcBef>
                <a:spcPts val="0"/>
              </a:spcBef>
            </a:pPr>
            <a:r>
              <a:rPr lang="en-US" sz="1600" dirty="0"/>
              <a:t>Python code and library calls to access application/data, process information, etc.</a:t>
            </a:r>
          </a:p>
          <a:p>
            <a:pPr>
              <a:spcBef>
                <a:spcPts val="0"/>
              </a:spcBef>
            </a:pPr>
            <a:r>
              <a:rPr lang="en-US" sz="1800" dirty="0"/>
              <a:t>Code executes on in a “server process” and accesses a database.</a:t>
            </a:r>
          </a:p>
        </p:txBody>
      </p:sp>
      <p:sp>
        <p:nvSpPr>
          <p:cNvPr id="3" name="Title 2">
            <a:extLst>
              <a:ext uri="{FF2B5EF4-FFF2-40B4-BE49-F238E27FC236}">
                <a16:creationId xmlns:a16="http://schemas.microsoft.com/office/drawing/2014/main" id="{B610360A-1045-45AC-8392-129916A4940D}"/>
              </a:ext>
            </a:extLst>
          </p:cNvPr>
          <p:cNvSpPr>
            <a:spLocks noGrp="1"/>
          </p:cNvSpPr>
          <p:nvPr>
            <p:ph type="title"/>
          </p:nvPr>
        </p:nvSpPr>
        <p:spPr/>
        <p:txBody>
          <a:bodyPr/>
          <a:lstStyle/>
          <a:p>
            <a:r>
              <a:rPr lang="en-US" dirty="0"/>
              <a:t>Data Analysis and Visual with Python</a:t>
            </a:r>
          </a:p>
        </p:txBody>
      </p:sp>
      <p:pic>
        <p:nvPicPr>
          <p:cNvPr id="2050" name="Picture 2">
            <a:extLst>
              <a:ext uri="{FF2B5EF4-FFF2-40B4-BE49-F238E27FC236}">
                <a16:creationId xmlns:a16="http://schemas.microsoft.com/office/drawing/2014/main" id="{502A8E96-4C85-449F-AA59-199E299F2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12193"/>
            <a:ext cx="6934200" cy="27977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6521A17-9285-428F-A43E-3AF005883E96}"/>
              </a:ext>
            </a:extLst>
          </p:cNvPr>
          <p:cNvSpPr/>
          <p:nvPr/>
        </p:nvSpPr>
        <p:spPr>
          <a:xfrm>
            <a:off x="5410200" y="2011071"/>
            <a:ext cx="14478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0334D-5DA6-4BB2-8FC2-474B805A28D1}"/>
              </a:ext>
            </a:extLst>
          </p:cNvPr>
          <p:cNvSpPr/>
          <p:nvPr/>
        </p:nvSpPr>
        <p:spPr>
          <a:xfrm>
            <a:off x="6819900" y="1858671"/>
            <a:ext cx="11049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Database Mysql icon PNG, ICO or ICNS | Free vector icons">
            <a:extLst>
              <a:ext uri="{FF2B5EF4-FFF2-40B4-BE49-F238E27FC236}">
                <a16:creationId xmlns:a16="http://schemas.microsoft.com/office/drawing/2014/main" id="{04C5B31A-4A96-4BC0-AB8C-DC91FCE10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050" y="814251"/>
            <a:ext cx="1352550" cy="13525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2CF2A23-AECF-4F6B-93FE-44028A291232}"/>
              </a:ext>
            </a:extLst>
          </p:cNvPr>
          <p:cNvCxnSpPr/>
          <p:nvPr/>
        </p:nvCxnSpPr>
        <p:spPr>
          <a:xfrm flipV="1">
            <a:off x="6705600" y="1733550"/>
            <a:ext cx="1143000" cy="7620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910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7AEC9F-BCA3-4318-B664-0DD3839933FA}"/>
              </a:ext>
            </a:extLst>
          </p:cNvPr>
          <p:cNvSpPr>
            <a:spLocks noGrp="1"/>
          </p:cNvSpPr>
          <p:nvPr>
            <p:ph idx="1"/>
          </p:nvPr>
        </p:nvSpPr>
        <p:spPr/>
        <p:txBody>
          <a:bodyPr/>
          <a:lstStyle/>
          <a:p>
            <a:r>
              <a:rPr lang="en-US" dirty="0"/>
              <a:t>Lectures/Lecture_1_Introduction_Foundations/</a:t>
            </a:r>
            <a:r>
              <a:rPr lang="en-US" dirty="0" err="1"/>
              <a:t>NonProgrammingGOTExample.ipynb</a:t>
            </a:r>
            <a:endParaRPr lang="en-US" dirty="0"/>
          </a:p>
        </p:txBody>
      </p:sp>
      <p:sp>
        <p:nvSpPr>
          <p:cNvPr id="3" name="Title 2">
            <a:extLst>
              <a:ext uri="{FF2B5EF4-FFF2-40B4-BE49-F238E27FC236}">
                <a16:creationId xmlns:a16="http://schemas.microsoft.com/office/drawing/2014/main" id="{930ECF56-50BB-4888-BB39-4BB9AC4C011C}"/>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35929563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742E0-EA50-154F-90CE-49CD3C401469}"/>
              </a:ext>
            </a:extLst>
          </p:cNvPr>
          <p:cNvSpPr>
            <a:spLocks noGrp="1"/>
          </p:cNvSpPr>
          <p:nvPr>
            <p:ph type="title"/>
          </p:nvPr>
        </p:nvSpPr>
        <p:spPr/>
        <p:txBody>
          <a:bodyPr/>
          <a:lstStyle/>
          <a:p>
            <a:r>
              <a:rPr lang="en-US" sz="2000" dirty="0"/>
              <a:t>Data Sciences Uses Complex Queries</a:t>
            </a:r>
          </a:p>
        </p:txBody>
      </p:sp>
      <p:pic>
        <p:nvPicPr>
          <p:cNvPr id="5" name="Picture 4">
            <a:extLst>
              <a:ext uri="{FF2B5EF4-FFF2-40B4-BE49-F238E27FC236}">
                <a16:creationId xmlns:a16="http://schemas.microsoft.com/office/drawing/2014/main" id="{8BF9A98F-2673-4C44-B32A-F88CBDFE9295}"/>
              </a:ext>
            </a:extLst>
          </p:cNvPr>
          <p:cNvPicPr>
            <a:picLocks noChangeAspect="1"/>
          </p:cNvPicPr>
          <p:nvPr/>
        </p:nvPicPr>
        <p:blipFill>
          <a:blip r:embed="rId2"/>
          <a:stretch>
            <a:fillRect/>
          </a:stretch>
        </p:blipFill>
        <p:spPr>
          <a:xfrm>
            <a:off x="25109" y="590550"/>
            <a:ext cx="3540674" cy="3752850"/>
          </a:xfrm>
          <a:prstGeom prst="rect">
            <a:avLst/>
          </a:prstGeom>
        </p:spPr>
      </p:pic>
      <p:pic>
        <p:nvPicPr>
          <p:cNvPr id="6" name="Picture 5">
            <a:extLst>
              <a:ext uri="{FF2B5EF4-FFF2-40B4-BE49-F238E27FC236}">
                <a16:creationId xmlns:a16="http://schemas.microsoft.com/office/drawing/2014/main" id="{C1EFDDC7-A120-B542-A0D9-5D226144CB18}"/>
              </a:ext>
            </a:extLst>
          </p:cNvPr>
          <p:cNvPicPr>
            <a:picLocks noChangeAspect="1"/>
          </p:cNvPicPr>
          <p:nvPr/>
        </p:nvPicPr>
        <p:blipFill>
          <a:blip r:embed="rId3"/>
          <a:stretch>
            <a:fillRect/>
          </a:stretch>
        </p:blipFill>
        <p:spPr>
          <a:xfrm>
            <a:off x="4724400" y="61834"/>
            <a:ext cx="4394491" cy="4592056"/>
          </a:xfrm>
          <a:prstGeom prst="rect">
            <a:avLst/>
          </a:prstGeom>
        </p:spPr>
      </p:pic>
      <p:pic>
        <p:nvPicPr>
          <p:cNvPr id="7" name="Picture 6">
            <a:extLst>
              <a:ext uri="{FF2B5EF4-FFF2-40B4-BE49-F238E27FC236}">
                <a16:creationId xmlns:a16="http://schemas.microsoft.com/office/drawing/2014/main" id="{4CCA4DEE-73C4-2D4D-95D0-03D1E5FCD285}"/>
              </a:ext>
            </a:extLst>
          </p:cNvPr>
          <p:cNvPicPr>
            <a:picLocks noChangeAspect="1"/>
          </p:cNvPicPr>
          <p:nvPr/>
        </p:nvPicPr>
        <p:blipFill>
          <a:blip r:embed="rId4"/>
          <a:stretch>
            <a:fillRect/>
          </a:stretch>
        </p:blipFill>
        <p:spPr>
          <a:xfrm>
            <a:off x="3219451" y="1371600"/>
            <a:ext cx="1200150" cy="1200150"/>
          </a:xfrm>
          <a:prstGeom prst="rect">
            <a:avLst/>
          </a:prstGeom>
        </p:spPr>
      </p:pic>
      <p:sp>
        <p:nvSpPr>
          <p:cNvPr id="8" name="TextBox 7">
            <a:extLst>
              <a:ext uri="{FF2B5EF4-FFF2-40B4-BE49-F238E27FC236}">
                <a16:creationId xmlns:a16="http://schemas.microsoft.com/office/drawing/2014/main" id="{E923BDF6-761A-FE47-88BD-39F957A78426}"/>
              </a:ext>
            </a:extLst>
          </p:cNvPr>
          <p:cNvSpPr txBox="1"/>
          <p:nvPr/>
        </p:nvSpPr>
        <p:spPr>
          <a:xfrm>
            <a:off x="3386074" y="1037001"/>
            <a:ext cx="866904" cy="523220"/>
          </a:xfrm>
          <a:prstGeom prst="rect">
            <a:avLst/>
          </a:prstGeom>
          <a:noFill/>
        </p:spPr>
        <p:txBody>
          <a:bodyPr wrap="none" rtlCol="0">
            <a:spAutoFit/>
          </a:bodyPr>
          <a:lstStyle/>
          <a:p>
            <a:pPr algn="ctr"/>
            <a:r>
              <a:rPr lang="en-US" sz="1400" dirty="0"/>
              <a:t>Database</a:t>
            </a:r>
            <a:br>
              <a:rPr lang="en-US" sz="1400" dirty="0"/>
            </a:br>
            <a:r>
              <a:rPr lang="en-US" sz="1400" dirty="0"/>
              <a:t>Engine</a:t>
            </a:r>
          </a:p>
        </p:txBody>
      </p:sp>
      <p:sp>
        <p:nvSpPr>
          <p:cNvPr id="9" name="Right Arrow 8">
            <a:extLst>
              <a:ext uri="{FF2B5EF4-FFF2-40B4-BE49-F238E27FC236}">
                <a16:creationId xmlns:a16="http://schemas.microsoft.com/office/drawing/2014/main" id="{44AE2A02-3415-D34E-A054-B98662D9A344}"/>
              </a:ext>
            </a:extLst>
          </p:cNvPr>
          <p:cNvSpPr/>
          <p:nvPr/>
        </p:nvSpPr>
        <p:spPr>
          <a:xfrm>
            <a:off x="2438400" y="1809750"/>
            <a:ext cx="846331"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1BFDE2D-73FF-CA43-B1E1-F8A6E20A5693}"/>
              </a:ext>
            </a:extLst>
          </p:cNvPr>
          <p:cNvSpPr/>
          <p:nvPr/>
        </p:nvSpPr>
        <p:spPr>
          <a:xfrm>
            <a:off x="4443348" y="1809750"/>
            <a:ext cx="332743"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7DCE950-1E6D-FB4B-BD81-3247E0CB6379}"/>
              </a:ext>
            </a:extLst>
          </p:cNvPr>
          <p:cNvSpPr txBox="1"/>
          <p:nvPr/>
        </p:nvSpPr>
        <p:spPr>
          <a:xfrm>
            <a:off x="1717731" y="3268895"/>
            <a:ext cx="3133999" cy="1384995"/>
          </a:xfrm>
          <a:prstGeom prst="rect">
            <a:avLst/>
          </a:prstGeom>
          <a:noFill/>
        </p:spPr>
        <p:txBody>
          <a:bodyPr wrap="none" rtlCol="0">
            <a:spAutoFit/>
          </a:bodyPr>
          <a:lstStyle/>
          <a:p>
            <a:pPr marL="285750" indent="-285750">
              <a:buFont typeface="Arial" panose="020B0604020202020204" pitchFamily="34" charset="0"/>
              <a:buChar char="•"/>
            </a:pPr>
            <a:r>
              <a:rPr lang="en-US" sz="1400" dirty="0"/>
              <a:t>SQL seems complex. Once you learn</a:t>
            </a:r>
            <a:br>
              <a:rPr lang="en-US" sz="1400" dirty="0"/>
            </a:br>
            <a:r>
              <a:rPr lang="en-US" sz="1400" dirty="0"/>
              <a:t>SQL, it is more productive than hand</a:t>
            </a:r>
            <a:br>
              <a:rPr lang="en-US" sz="1400" dirty="0"/>
            </a:br>
            <a:r>
              <a:rPr lang="en-US" sz="1400" dirty="0"/>
              <a:t>writing code.</a:t>
            </a:r>
          </a:p>
          <a:p>
            <a:pPr marL="285750" indent="-285750">
              <a:buFont typeface="Arial" panose="020B0604020202020204" pitchFamily="34" charset="0"/>
              <a:buChar char="•"/>
            </a:pPr>
            <a:r>
              <a:rPr lang="en-US" sz="1400" dirty="0"/>
              <a:t>We will also see that the engine</a:t>
            </a:r>
            <a:br>
              <a:rPr lang="en-US" sz="1400" dirty="0"/>
            </a:br>
            <a:r>
              <a:rPr lang="en-US" sz="1400" dirty="0"/>
              <a:t>performs sophisticated performance</a:t>
            </a:r>
            <a:br>
              <a:rPr lang="en-US" sz="1400" dirty="0"/>
            </a:br>
            <a:r>
              <a:rPr lang="en-US" sz="1400" dirty="0"/>
              <a:t>optimizations.</a:t>
            </a:r>
          </a:p>
        </p:txBody>
      </p:sp>
    </p:spTree>
    <p:extLst>
      <p:ext uri="{BB962C8B-B14F-4D97-AF65-F5344CB8AC3E}">
        <p14:creationId xmlns:p14="http://schemas.microsoft.com/office/powerpoint/2010/main" val="733397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19ECF0-C002-184D-A285-B89A0393A588}"/>
              </a:ext>
            </a:extLst>
          </p:cNvPr>
          <p:cNvSpPr>
            <a:spLocks noGrp="1"/>
          </p:cNvSpPr>
          <p:nvPr>
            <p:ph type="title"/>
          </p:nvPr>
        </p:nvSpPr>
        <p:spPr/>
        <p:txBody>
          <a:bodyPr/>
          <a:lstStyle/>
          <a:p>
            <a:r>
              <a:rPr lang="en-US" sz="2800" dirty="0"/>
              <a:t>Data Science (IEOR, Finance, …) Require Data Engineering</a:t>
            </a:r>
          </a:p>
        </p:txBody>
      </p:sp>
      <p:sp>
        <p:nvSpPr>
          <p:cNvPr id="6" name="Content Placeholder 5">
            <a:extLst>
              <a:ext uri="{FF2B5EF4-FFF2-40B4-BE49-F238E27FC236}">
                <a16:creationId xmlns:a16="http://schemas.microsoft.com/office/drawing/2014/main" id="{E8168D59-E1F8-9146-8BA6-D1B661EBB7F3}"/>
              </a:ext>
            </a:extLst>
          </p:cNvPr>
          <p:cNvSpPr>
            <a:spLocks noGrp="1"/>
          </p:cNvSpPr>
          <p:nvPr>
            <p:ph idx="1"/>
          </p:nvPr>
        </p:nvSpPr>
        <p:spPr>
          <a:xfrm>
            <a:off x="5091814" y="590550"/>
            <a:ext cx="3979420" cy="4038600"/>
          </a:xfrm>
        </p:spPr>
        <p:txBody>
          <a:bodyPr/>
          <a:lstStyle/>
          <a:p>
            <a:r>
              <a:rPr lang="en-US" sz="1600" dirty="0"/>
              <a:t>You got a sense of the essence of database and data.</a:t>
            </a:r>
          </a:p>
          <a:p>
            <a:pPr lvl="1"/>
            <a:r>
              <a:rPr lang="en-US" sz="1400" dirty="0"/>
              <a:t>Query languages.</a:t>
            </a:r>
          </a:p>
          <a:p>
            <a:pPr lvl="1"/>
            <a:r>
              <a:rPr lang="en-US" sz="1400" dirty="0"/>
              <a:t>Schema.</a:t>
            </a:r>
          </a:p>
          <a:p>
            <a:pPr lvl="1"/>
            <a:r>
              <a:rPr lang="en-US" sz="1400" dirty="0"/>
              <a:t>Operations on data.</a:t>
            </a:r>
          </a:p>
          <a:p>
            <a:pPr lvl="1"/>
            <a:r>
              <a:rPr lang="en-US" sz="1400" dirty="0"/>
              <a:t>Scale and performance.</a:t>
            </a:r>
          </a:p>
          <a:p>
            <a:pPr marL="0" indent="0">
              <a:buNone/>
            </a:pPr>
            <a:r>
              <a:rPr lang="en-US" sz="1600" dirty="0"/>
              <a:t>And ...</a:t>
            </a:r>
          </a:p>
          <a:p>
            <a:r>
              <a:rPr lang="en-US" sz="1600" dirty="0"/>
              <a:t>Both programming and non-programming tracks will do work like what I just did.</a:t>
            </a:r>
          </a:p>
          <a:p>
            <a:r>
              <a:rPr lang="en-US" sz="1600" dirty="0"/>
              <a:t>The non-programming track does a lot more of it.</a:t>
            </a:r>
          </a:p>
        </p:txBody>
      </p:sp>
      <p:pic>
        <p:nvPicPr>
          <p:cNvPr id="7" name="Picture 6">
            <a:extLst>
              <a:ext uri="{FF2B5EF4-FFF2-40B4-BE49-F238E27FC236}">
                <a16:creationId xmlns:a16="http://schemas.microsoft.com/office/drawing/2014/main" id="{AA02B3EB-EA94-AE41-9B6A-A478EDD002BE}"/>
              </a:ext>
            </a:extLst>
          </p:cNvPr>
          <p:cNvPicPr>
            <a:picLocks noChangeAspect="1"/>
          </p:cNvPicPr>
          <p:nvPr/>
        </p:nvPicPr>
        <p:blipFill>
          <a:blip r:embed="rId2"/>
          <a:stretch>
            <a:fillRect/>
          </a:stretch>
        </p:blipFill>
        <p:spPr>
          <a:xfrm>
            <a:off x="48081" y="514350"/>
            <a:ext cx="4968240" cy="3105150"/>
          </a:xfrm>
          <a:prstGeom prst="rect">
            <a:avLst/>
          </a:prstGeom>
        </p:spPr>
      </p:pic>
      <p:sp>
        <p:nvSpPr>
          <p:cNvPr id="8" name="TextBox 7">
            <a:extLst>
              <a:ext uri="{FF2B5EF4-FFF2-40B4-BE49-F238E27FC236}">
                <a16:creationId xmlns:a16="http://schemas.microsoft.com/office/drawing/2014/main" id="{A6AC017E-6CCE-9141-81AE-66F074D8F2A8}"/>
              </a:ext>
            </a:extLst>
          </p:cNvPr>
          <p:cNvSpPr txBox="1"/>
          <p:nvPr/>
        </p:nvSpPr>
        <p:spPr>
          <a:xfrm>
            <a:off x="1864240" y="596012"/>
            <a:ext cx="3178114" cy="646331"/>
          </a:xfrm>
          <a:prstGeom prst="rect">
            <a:avLst/>
          </a:prstGeom>
          <a:noFill/>
        </p:spPr>
        <p:txBody>
          <a:bodyPr wrap="none" rtlCol="0">
            <a:spAutoFit/>
          </a:bodyPr>
          <a:lstStyle/>
          <a:p>
            <a:pPr algn="ctr"/>
            <a:r>
              <a:rPr lang="en-US" b="1" dirty="0"/>
              <a:t>What you learn in data science,</a:t>
            </a:r>
            <a:br>
              <a:rPr lang="en-US" b="1" dirty="0"/>
            </a:br>
            <a:r>
              <a:rPr lang="en-US" b="1" dirty="0"/>
              <a:t>machine learning, etc. courses.</a:t>
            </a:r>
          </a:p>
        </p:txBody>
      </p:sp>
      <p:sp>
        <p:nvSpPr>
          <p:cNvPr id="9" name="TextBox 8">
            <a:extLst>
              <a:ext uri="{FF2B5EF4-FFF2-40B4-BE49-F238E27FC236}">
                <a16:creationId xmlns:a16="http://schemas.microsoft.com/office/drawing/2014/main" id="{5A84C1D2-59EB-254F-A855-DDD09155D6BC}"/>
              </a:ext>
            </a:extLst>
          </p:cNvPr>
          <p:cNvSpPr txBox="1"/>
          <p:nvPr/>
        </p:nvSpPr>
        <p:spPr>
          <a:xfrm>
            <a:off x="2536464" y="1971585"/>
            <a:ext cx="1892056" cy="1200329"/>
          </a:xfrm>
          <a:prstGeom prst="rect">
            <a:avLst/>
          </a:prstGeom>
          <a:noFill/>
        </p:spPr>
        <p:txBody>
          <a:bodyPr wrap="none" rtlCol="0">
            <a:spAutoFit/>
          </a:bodyPr>
          <a:lstStyle/>
          <a:p>
            <a:pPr algn="ctr"/>
            <a:r>
              <a:rPr lang="en-US" b="1" dirty="0"/>
              <a:t>What you learn in</a:t>
            </a:r>
          </a:p>
          <a:p>
            <a:pPr algn="ctr"/>
            <a:r>
              <a:rPr lang="en-US" b="1" dirty="0"/>
              <a:t>this course.</a:t>
            </a:r>
            <a:br>
              <a:rPr lang="en-US" b="1" dirty="0"/>
            </a:br>
            <a:r>
              <a:rPr lang="en-US" b="1" dirty="0"/>
              <a:t>Databases and</a:t>
            </a:r>
            <a:br>
              <a:rPr lang="en-US" b="1" dirty="0"/>
            </a:br>
            <a:r>
              <a:rPr lang="en-US" b="1" dirty="0"/>
              <a:t>Data Engineering</a:t>
            </a:r>
          </a:p>
        </p:txBody>
      </p:sp>
      <p:sp>
        <p:nvSpPr>
          <p:cNvPr id="10" name="Content Placeholder 5">
            <a:extLst>
              <a:ext uri="{FF2B5EF4-FFF2-40B4-BE49-F238E27FC236}">
                <a16:creationId xmlns:a16="http://schemas.microsoft.com/office/drawing/2014/main" id="{A044F78E-0956-4197-893B-6B4130DDB865}"/>
              </a:ext>
            </a:extLst>
          </p:cNvPr>
          <p:cNvSpPr txBox="1">
            <a:spLocks/>
          </p:cNvSpPr>
          <p:nvPr/>
        </p:nvSpPr>
        <p:spPr>
          <a:xfrm>
            <a:off x="172570" y="3765731"/>
            <a:ext cx="6380630" cy="863419"/>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10% of the work is the cool data science, ML, … …</a:t>
            </a:r>
          </a:p>
          <a:p>
            <a:r>
              <a:rPr lang="en-US" sz="1600" dirty="0"/>
              <a:t>90% of the work is data engineering and query.</a:t>
            </a:r>
          </a:p>
        </p:txBody>
      </p:sp>
    </p:spTree>
    <p:extLst>
      <p:ext uri="{BB962C8B-B14F-4D97-AF65-F5344CB8AC3E}">
        <p14:creationId xmlns:p14="http://schemas.microsoft.com/office/powerpoint/2010/main" val="4118718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W4111 Introduction to Databases:</a:t>
            </a:r>
          </a:p>
          <a:p>
            <a:pPr algn="ctr"/>
            <a:endParaRPr lang="en-US" altLang="en-US" sz="3600" i="1" dirty="0">
              <a:solidFill>
                <a:schemeClr val="bg1"/>
              </a:solidFill>
            </a:endParaRPr>
          </a:p>
          <a:p>
            <a:pPr algn="ctr"/>
            <a:r>
              <a:rPr lang="en-US" altLang="en-US" sz="3600" i="1" dirty="0">
                <a:solidFill>
                  <a:srgbClr val="FFFF00"/>
                </a:solidFill>
              </a:rPr>
              <a:t>Faculty do not manage waitlists</a:t>
            </a:r>
            <a:br>
              <a:rPr lang="en-US" altLang="en-US" sz="3600" i="1" dirty="0">
                <a:solidFill>
                  <a:srgbClr val="FFFF00"/>
                </a:solidFill>
              </a:rPr>
            </a:br>
            <a:r>
              <a:rPr lang="en-US" altLang="en-US" sz="3600" i="1" dirty="0">
                <a:solidFill>
                  <a:srgbClr val="FFFF00"/>
                </a:solidFill>
              </a:rPr>
              <a:t>for some courses, including W4111.</a:t>
            </a:r>
          </a:p>
          <a:p>
            <a:pPr algn="ctr"/>
            <a:r>
              <a:rPr lang="en-US" altLang="en-US" sz="3600" i="1" dirty="0">
                <a:solidFill>
                  <a:srgbClr val="FFFF00"/>
                </a:solidFill>
              </a:rPr>
              <a:t>The academic admin staff in the</a:t>
            </a:r>
            <a:br>
              <a:rPr lang="en-US" altLang="en-US" sz="3600" i="1" dirty="0">
                <a:solidFill>
                  <a:srgbClr val="FFFF00"/>
                </a:solidFill>
              </a:rPr>
            </a:br>
            <a:r>
              <a:rPr lang="en-US" altLang="en-US" sz="3600" i="1" dirty="0">
                <a:solidFill>
                  <a:srgbClr val="FFFF00"/>
                </a:solidFill>
              </a:rPr>
              <a:t>CS Department manages the waitlist,</a:t>
            </a:r>
            <a:br>
              <a:rPr lang="en-US" altLang="en-US" sz="3600" i="1" dirty="0">
                <a:solidFill>
                  <a:srgbClr val="FFFF00"/>
                </a:solidFill>
              </a:rPr>
            </a:br>
            <a:r>
              <a:rPr lang="en-US" altLang="en-US" sz="3600" i="1" dirty="0">
                <a:solidFill>
                  <a:srgbClr val="FFFF00"/>
                </a:solidFill>
              </a:rPr>
              <a:t>priorities and enrollment.</a:t>
            </a:r>
            <a:endParaRPr lang="en-US" altLang="en-US" sz="3600" dirty="0">
              <a:solidFill>
                <a:srgbClr val="FFFF00"/>
              </a:solidFill>
            </a:endParaRPr>
          </a:p>
          <a:p>
            <a:pPr algn="ctr"/>
            <a:endParaRPr lang="en-US" altLang="en-US" sz="3600" i="1" dirty="0">
              <a:solidFill>
                <a:schemeClr val="bg1"/>
              </a:solidFill>
            </a:endParaRPr>
          </a:p>
          <a:p>
            <a:pPr algn="ctr"/>
            <a:endParaRPr lang="en-US" altLang="en-US" sz="3600" i="1" dirty="0">
              <a:solidFill>
                <a:schemeClr val="bg1"/>
              </a:solidFill>
            </a:endParaRPr>
          </a:p>
          <a:p>
            <a:pPr algn="ctr"/>
            <a:endParaRPr lang="en-US" altLang="en-US" sz="20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C6526-CC4A-AB4F-89BC-AAFADCC97739}"/>
              </a:ext>
            </a:extLst>
          </p:cNvPr>
          <p:cNvSpPr>
            <a:spLocks noGrp="1"/>
          </p:cNvSpPr>
          <p:nvPr>
            <p:ph idx="1"/>
          </p:nvPr>
        </p:nvSpPr>
        <p:spPr>
          <a:xfrm>
            <a:off x="152400" y="3943350"/>
            <a:ext cx="8839200" cy="685800"/>
          </a:xfrm>
        </p:spPr>
        <p:txBody>
          <a:bodyPr/>
          <a:lstStyle/>
          <a:p>
            <a:pPr marL="0" indent="0" algn="ctr">
              <a:buNone/>
            </a:pPr>
            <a:r>
              <a:rPr lang="en-US" sz="1800" dirty="0"/>
              <a:t>Database and data science classes </a:t>
            </a:r>
            <a:r>
              <a:rPr lang="en-US" sz="1800" b="1" dirty="0"/>
              <a:t>love to teach the fun stuff</a:t>
            </a:r>
            <a:br>
              <a:rPr lang="en-US" sz="1800" b="1" dirty="0"/>
            </a:br>
            <a:r>
              <a:rPr lang="en-US" sz="1800" dirty="0"/>
              <a:t>queries, data modeling, machine learning,  spooky math, algorithms, ... ...</a:t>
            </a:r>
          </a:p>
          <a:p>
            <a:endParaRPr lang="en-US" sz="1800" dirty="0"/>
          </a:p>
        </p:txBody>
      </p:sp>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4" name="Picture 3">
            <a:extLst>
              <a:ext uri="{FF2B5EF4-FFF2-40B4-BE49-F238E27FC236}">
                <a16:creationId xmlns:a16="http://schemas.microsoft.com/office/drawing/2014/main" id="{EE7911E0-A878-B742-9180-10B8346D5B3F}"/>
              </a:ext>
            </a:extLst>
          </p:cNvPr>
          <p:cNvPicPr>
            <a:picLocks noChangeAspect="1"/>
          </p:cNvPicPr>
          <p:nvPr/>
        </p:nvPicPr>
        <p:blipFill>
          <a:blip r:embed="rId2"/>
          <a:stretch>
            <a:fillRect/>
          </a:stretch>
        </p:blipFill>
        <p:spPr>
          <a:xfrm>
            <a:off x="3962400" y="133350"/>
            <a:ext cx="5110748" cy="3413820"/>
          </a:xfrm>
          <a:prstGeom prst="rect">
            <a:avLst/>
          </a:prstGeom>
        </p:spPr>
      </p:pic>
      <p:sp>
        <p:nvSpPr>
          <p:cNvPr id="5" name="Rectangle 4">
            <a:extLst>
              <a:ext uri="{FF2B5EF4-FFF2-40B4-BE49-F238E27FC236}">
                <a16:creationId xmlns:a16="http://schemas.microsoft.com/office/drawing/2014/main" id="{43144824-695F-124A-B01B-4BA8458F5D8B}"/>
              </a:ext>
            </a:extLst>
          </p:cNvPr>
          <p:cNvSpPr/>
          <p:nvPr/>
        </p:nvSpPr>
        <p:spPr>
          <a:xfrm>
            <a:off x="4343400" y="3165955"/>
            <a:ext cx="4191000" cy="338554"/>
          </a:xfrm>
          <a:prstGeom prst="rect">
            <a:avLst/>
          </a:prstGeom>
        </p:spPr>
        <p:txBody>
          <a:bodyPr wrap="square">
            <a:spAutoFit/>
          </a:bodyPr>
          <a:lstStyle/>
          <a:p>
            <a:r>
              <a:rPr lang="en-US" sz="1600" dirty="0">
                <a:solidFill>
                  <a:schemeClr val="bg1"/>
                </a:solidFill>
              </a:rPr>
              <a:t>https://</a:t>
            </a:r>
            <a:r>
              <a:rPr lang="en-US" sz="1600" dirty="0" err="1">
                <a:solidFill>
                  <a:schemeClr val="bg1"/>
                </a:solidFill>
              </a:rPr>
              <a:t>blog.amplitude.com</a:t>
            </a:r>
            <a:r>
              <a:rPr lang="en-US" sz="1600" dirty="0">
                <a:solidFill>
                  <a:schemeClr val="bg1"/>
                </a:solidFill>
              </a:rPr>
              <a:t>/big-data-cleanup</a:t>
            </a:r>
          </a:p>
        </p:txBody>
      </p:sp>
      <p:pic>
        <p:nvPicPr>
          <p:cNvPr id="6" name="Picture 5">
            <a:extLst>
              <a:ext uri="{FF2B5EF4-FFF2-40B4-BE49-F238E27FC236}">
                <a16:creationId xmlns:a16="http://schemas.microsoft.com/office/drawing/2014/main" id="{8FA23CC9-BB12-9C4D-AA8A-31B264271CEF}"/>
              </a:ext>
            </a:extLst>
          </p:cNvPr>
          <p:cNvPicPr>
            <a:picLocks noChangeAspect="1"/>
          </p:cNvPicPr>
          <p:nvPr/>
        </p:nvPicPr>
        <p:blipFill>
          <a:blip r:embed="rId3"/>
          <a:stretch>
            <a:fillRect/>
          </a:stretch>
        </p:blipFill>
        <p:spPr>
          <a:xfrm>
            <a:off x="172570" y="471215"/>
            <a:ext cx="3327175" cy="3213100"/>
          </a:xfrm>
          <a:prstGeom prst="rect">
            <a:avLst/>
          </a:prstGeom>
        </p:spPr>
      </p:pic>
    </p:spTree>
    <p:extLst>
      <p:ext uri="{BB962C8B-B14F-4D97-AF65-F5344CB8AC3E}">
        <p14:creationId xmlns:p14="http://schemas.microsoft.com/office/powerpoint/2010/main" val="734026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7" name="Picture 6">
            <a:extLst>
              <a:ext uri="{FF2B5EF4-FFF2-40B4-BE49-F238E27FC236}">
                <a16:creationId xmlns:a16="http://schemas.microsoft.com/office/drawing/2014/main" id="{06566A9D-EE68-A445-A356-3D3ADC83C944}"/>
              </a:ext>
            </a:extLst>
          </p:cNvPr>
          <p:cNvPicPr>
            <a:picLocks noChangeAspect="1"/>
          </p:cNvPicPr>
          <p:nvPr/>
        </p:nvPicPr>
        <p:blipFill>
          <a:blip r:embed="rId2"/>
          <a:stretch>
            <a:fillRect/>
          </a:stretch>
        </p:blipFill>
        <p:spPr>
          <a:xfrm>
            <a:off x="76200" y="514350"/>
            <a:ext cx="3728266" cy="3547543"/>
          </a:xfrm>
          <a:prstGeom prst="rect">
            <a:avLst/>
          </a:prstGeom>
        </p:spPr>
      </p:pic>
      <p:sp>
        <p:nvSpPr>
          <p:cNvPr id="8" name="TextBox 7">
            <a:extLst>
              <a:ext uri="{FF2B5EF4-FFF2-40B4-BE49-F238E27FC236}">
                <a16:creationId xmlns:a16="http://schemas.microsoft.com/office/drawing/2014/main" id="{B1A94F9B-F409-504E-BC8F-A162C9C3816D}"/>
              </a:ext>
            </a:extLst>
          </p:cNvPr>
          <p:cNvSpPr txBox="1"/>
          <p:nvPr/>
        </p:nvSpPr>
        <p:spPr>
          <a:xfrm>
            <a:off x="1941406" y="558387"/>
            <a:ext cx="1286121" cy="523220"/>
          </a:xfrm>
          <a:prstGeom prst="rect">
            <a:avLst/>
          </a:prstGeom>
          <a:noFill/>
        </p:spPr>
        <p:txBody>
          <a:bodyPr wrap="none" rtlCol="0">
            <a:spAutoFit/>
          </a:bodyPr>
          <a:lstStyle/>
          <a:p>
            <a:pPr algn="ctr"/>
            <a:r>
              <a:rPr lang="en-US" sz="1400" dirty="0">
                <a:solidFill>
                  <a:srgbClr val="FF0000"/>
                </a:solidFill>
              </a:rPr>
              <a:t>Recommended</a:t>
            </a:r>
            <a:br>
              <a:rPr lang="en-US" sz="1400" dirty="0">
                <a:solidFill>
                  <a:srgbClr val="FF0000"/>
                </a:solidFill>
              </a:rPr>
            </a:br>
            <a:r>
              <a:rPr lang="en-US" sz="1400" dirty="0">
                <a:solidFill>
                  <a:srgbClr val="FF0000"/>
                </a:solidFill>
              </a:rPr>
              <a:t>Syllabus</a:t>
            </a:r>
          </a:p>
        </p:txBody>
      </p:sp>
      <p:pic>
        <p:nvPicPr>
          <p:cNvPr id="9" name="Picture 8">
            <a:extLst>
              <a:ext uri="{FF2B5EF4-FFF2-40B4-BE49-F238E27FC236}">
                <a16:creationId xmlns:a16="http://schemas.microsoft.com/office/drawing/2014/main" id="{24652E1F-620C-134A-9FCA-30A65AC32B2C}"/>
              </a:ext>
            </a:extLst>
          </p:cNvPr>
          <p:cNvPicPr>
            <a:picLocks noChangeAspect="1"/>
          </p:cNvPicPr>
          <p:nvPr/>
        </p:nvPicPr>
        <p:blipFill>
          <a:blip r:embed="rId3"/>
          <a:stretch>
            <a:fillRect/>
          </a:stretch>
        </p:blipFill>
        <p:spPr>
          <a:xfrm>
            <a:off x="4016921" y="57150"/>
            <a:ext cx="5110748" cy="3413820"/>
          </a:xfrm>
          <a:prstGeom prst="rect">
            <a:avLst/>
          </a:prstGeom>
        </p:spPr>
      </p:pic>
      <p:pic>
        <p:nvPicPr>
          <p:cNvPr id="10" name="Picture 9">
            <a:extLst>
              <a:ext uri="{FF2B5EF4-FFF2-40B4-BE49-F238E27FC236}">
                <a16:creationId xmlns:a16="http://schemas.microsoft.com/office/drawing/2014/main" id="{E147ECB8-17ED-954D-A417-864BAD5CACBB}"/>
              </a:ext>
            </a:extLst>
          </p:cNvPr>
          <p:cNvPicPr>
            <a:picLocks noChangeAspect="1"/>
          </p:cNvPicPr>
          <p:nvPr/>
        </p:nvPicPr>
        <p:blipFill>
          <a:blip r:embed="rId4"/>
          <a:stretch>
            <a:fillRect/>
          </a:stretch>
        </p:blipFill>
        <p:spPr>
          <a:xfrm>
            <a:off x="3378419" y="2136953"/>
            <a:ext cx="2387162" cy="2492197"/>
          </a:xfrm>
          <a:prstGeom prst="rect">
            <a:avLst/>
          </a:prstGeom>
          <a:ln w="57150">
            <a:solidFill>
              <a:srgbClr val="FF0000"/>
            </a:solidFill>
          </a:ln>
        </p:spPr>
      </p:pic>
      <p:cxnSp>
        <p:nvCxnSpPr>
          <p:cNvPr id="12" name="Straight Connector 11">
            <a:extLst>
              <a:ext uri="{FF2B5EF4-FFF2-40B4-BE49-F238E27FC236}">
                <a16:creationId xmlns:a16="http://schemas.microsoft.com/office/drawing/2014/main" id="{3E392A6F-43E3-494C-91C7-3E3E9EA7AE6B}"/>
              </a:ext>
            </a:extLst>
          </p:cNvPr>
          <p:cNvCxnSpPr/>
          <p:nvPr/>
        </p:nvCxnSpPr>
        <p:spPr>
          <a:xfrm>
            <a:off x="609600" y="3470970"/>
            <a:ext cx="22098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20392FD-D792-3440-BAAD-BDCAB7E77445}"/>
              </a:ext>
            </a:extLst>
          </p:cNvPr>
          <p:cNvSpPr txBox="1"/>
          <p:nvPr/>
        </p:nvSpPr>
        <p:spPr>
          <a:xfrm>
            <a:off x="5867400" y="3537929"/>
            <a:ext cx="2723118" cy="830997"/>
          </a:xfrm>
          <a:prstGeom prst="rect">
            <a:avLst/>
          </a:prstGeom>
          <a:noFill/>
        </p:spPr>
        <p:txBody>
          <a:bodyPr wrap="none" rtlCol="0">
            <a:spAutoFit/>
          </a:bodyPr>
          <a:lstStyle/>
          <a:p>
            <a:r>
              <a:rPr lang="en-US" sz="1600" dirty="0">
                <a:solidFill>
                  <a:srgbClr val="FF0000"/>
                </a:solidFill>
              </a:rPr>
              <a:t>I place more emphasis on data</a:t>
            </a:r>
            <a:br>
              <a:rPr lang="en-US" sz="1600" dirty="0">
                <a:solidFill>
                  <a:srgbClr val="FF0000"/>
                </a:solidFill>
              </a:rPr>
            </a:br>
            <a:r>
              <a:rPr lang="en-US" sz="1600" dirty="0">
                <a:solidFill>
                  <a:srgbClr val="FF0000"/>
                </a:solidFill>
              </a:rPr>
              <a:t>cleansing and refactoring than</a:t>
            </a:r>
            <a:br>
              <a:rPr lang="en-US" sz="1600" dirty="0">
                <a:solidFill>
                  <a:srgbClr val="FF0000"/>
                </a:solidFill>
              </a:rPr>
            </a:br>
            <a:r>
              <a:rPr lang="en-US" sz="1600" dirty="0">
                <a:solidFill>
                  <a:srgbClr val="FF0000"/>
                </a:solidFill>
              </a:rPr>
              <a:t>other sections of W4111.</a:t>
            </a:r>
          </a:p>
        </p:txBody>
      </p:sp>
    </p:spTree>
    <p:extLst>
      <p:ext uri="{BB962C8B-B14F-4D97-AF65-F5344CB8AC3E}">
        <p14:creationId xmlns:p14="http://schemas.microsoft.com/office/powerpoint/2010/main" val="3998518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dirty="0">
                <a:solidFill>
                  <a:schemeClr val="bg1"/>
                </a:solidFill>
              </a:rPr>
              <a:t>Approach for First Few Lectures</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015682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8B58C-8BBC-6B42-82B7-B53B0CB4D136}"/>
              </a:ext>
            </a:extLst>
          </p:cNvPr>
          <p:cNvSpPr>
            <a:spLocks noGrp="1"/>
          </p:cNvSpPr>
          <p:nvPr>
            <p:ph idx="1"/>
          </p:nvPr>
        </p:nvSpPr>
        <p:spPr>
          <a:xfrm>
            <a:off x="3200400" y="590550"/>
            <a:ext cx="5791200" cy="4038600"/>
          </a:xfrm>
        </p:spPr>
        <p:txBody>
          <a:bodyPr/>
          <a:lstStyle/>
          <a:p>
            <a:r>
              <a:rPr lang="en-US" sz="1400" dirty="0"/>
              <a:t>Chapter 1:</a:t>
            </a:r>
          </a:p>
          <a:p>
            <a:pPr lvl="1"/>
            <a:r>
              <a:rPr lang="en-US" sz="1200" dirty="0"/>
              <a:t>Is interesting, but something easily learned from reading slides, docs, etc.</a:t>
            </a:r>
          </a:p>
          <a:p>
            <a:pPr lvl="1"/>
            <a:r>
              <a:rPr lang="en-US" sz="1200" dirty="0"/>
              <a:t>I can cover in OHs, recitation, Q&amp;A, Piazza, ... ...</a:t>
            </a:r>
          </a:p>
          <a:p>
            <a:r>
              <a:rPr lang="en-US" sz="1400" dirty="0"/>
              <a:t>Books and standard syllabuses tend to be sequential.</a:t>
            </a:r>
            <a:br>
              <a:rPr lang="en-US" sz="1400" dirty="0"/>
            </a:br>
            <a:r>
              <a:rPr lang="en-US" sz="1400" dirty="0"/>
              <a:t>Cover and complete topics one at a time.</a:t>
            </a:r>
          </a:p>
          <a:p>
            <a:r>
              <a:rPr lang="en-US" sz="1400" dirty="0"/>
              <a:t>My view is that there is a core conceptual model with three realizations:</a:t>
            </a:r>
          </a:p>
          <a:p>
            <a:pPr lvl="1"/>
            <a:r>
              <a:rPr lang="en-US" sz="1200" dirty="0"/>
              <a:t>Entity, relationships, ... ...; the concepts.</a:t>
            </a:r>
          </a:p>
          <a:p>
            <a:pPr lvl="1"/>
            <a:r>
              <a:rPr lang="en-US" sz="1200" dirty="0"/>
              <a:t>ER design and modeling.</a:t>
            </a:r>
          </a:p>
          <a:p>
            <a:pPr lvl="1"/>
            <a:r>
              <a:rPr lang="en-US" sz="1200" dirty="0"/>
              <a:t> Implementation:</a:t>
            </a:r>
          </a:p>
          <a:p>
            <a:pPr lvl="2"/>
            <a:r>
              <a:rPr lang="en-US" sz="1100" dirty="0"/>
              <a:t>Relational model/algebra.</a:t>
            </a:r>
          </a:p>
          <a:p>
            <a:pPr lvl="2"/>
            <a:r>
              <a:rPr lang="en-US" sz="1100" dirty="0"/>
              <a:t>SQL.</a:t>
            </a:r>
          </a:p>
          <a:p>
            <a:pPr lvl="2"/>
            <a:r>
              <a:rPr lang="en-US" sz="1100" dirty="0"/>
              <a:t>Resource/REST oriented.</a:t>
            </a:r>
          </a:p>
          <a:p>
            <a:r>
              <a:rPr lang="en-US" sz="1400" dirty="0"/>
              <a:t>My approach is to incrementally and iteratively:</a:t>
            </a:r>
          </a:p>
          <a:p>
            <a:pPr lvl="1"/>
            <a:r>
              <a:rPr lang="en-US" sz="1200" dirty="0"/>
              <a:t>Introduce concepts.</a:t>
            </a:r>
          </a:p>
          <a:p>
            <a:pPr lvl="1"/>
            <a:r>
              <a:rPr lang="en-US" sz="1200" dirty="0"/>
              <a:t>Explain the realizations.</a:t>
            </a:r>
          </a:p>
          <a:p>
            <a:pPr lvl="1"/>
            <a:r>
              <a:rPr lang="en-US" sz="1200" dirty="0"/>
              <a:t>Because a implementing a real system requires the approach of concept, design, implement in several layers.</a:t>
            </a:r>
          </a:p>
          <a:p>
            <a:endParaRPr lang="en-US" sz="1400" dirty="0"/>
          </a:p>
        </p:txBody>
      </p:sp>
      <p:sp>
        <p:nvSpPr>
          <p:cNvPr id="3" name="Title 2">
            <a:extLst>
              <a:ext uri="{FF2B5EF4-FFF2-40B4-BE49-F238E27FC236}">
                <a16:creationId xmlns:a16="http://schemas.microsoft.com/office/drawing/2014/main" id="{65FDB3A4-9EEC-C34C-990B-7979C4FE056E}"/>
              </a:ext>
            </a:extLst>
          </p:cNvPr>
          <p:cNvSpPr>
            <a:spLocks noGrp="1"/>
          </p:cNvSpPr>
          <p:nvPr>
            <p:ph type="title"/>
          </p:nvPr>
        </p:nvSpPr>
        <p:spPr/>
        <p:txBody>
          <a:bodyPr/>
          <a:lstStyle/>
          <a:p>
            <a:r>
              <a:rPr lang="en-US" dirty="0"/>
              <a:t>Lectures and Topics</a:t>
            </a:r>
          </a:p>
        </p:txBody>
      </p:sp>
      <p:pic>
        <p:nvPicPr>
          <p:cNvPr id="4" name="Picture 3">
            <a:extLst>
              <a:ext uri="{FF2B5EF4-FFF2-40B4-BE49-F238E27FC236}">
                <a16:creationId xmlns:a16="http://schemas.microsoft.com/office/drawing/2014/main" id="{879D479E-FEB3-CD4D-ADED-B6A53D35CED6}"/>
              </a:ext>
            </a:extLst>
          </p:cNvPr>
          <p:cNvPicPr>
            <a:picLocks noChangeAspect="1"/>
          </p:cNvPicPr>
          <p:nvPr/>
        </p:nvPicPr>
        <p:blipFill>
          <a:blip r:embed="rId2"/>
          <a:stretch>
            <a:fillRect/>
          </a:stretch>
        </p:blipFill>
        <p:spPr>
          <a:xfrm>
            <a:off x="152400" y="552449"/>
            <a:ext cx="2945181" cy="4038601"/>
          </a:xfrm>
          <a:prstGeom prst="rect">
            <a:avLst/>
          </a:prstGeom>
        </p:spPr>
      </p:pic>
    </p:spTree>
    <p:extLst>
      <p:ext uri="{BB962C8B-B14F-4D97-AF65-F5344CB8AC3E}">
        <p14:creationId xmlns:p14="http://schemas.microsoft.com/office/powerpoint/2010/main" val="2416832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1447800" y="438150"/>
            <a:ext cx="6324600"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000" dirty="0">
                <a:solidFill>
                  <a:schemeClr val="bg1"/>
                </a:solidFill>
              </a:rPr>
              <a:t>Core Concepts:</a:t>
            </a:r>
          </a:p>
          <a:p>
            <a:pPr marL="285750" indent="-285750">
              <a:buFont typeface="Arial" panose="020B0604020202020204" pitchFamily="34" charset="0"/>
              <a:buChar char="•"/>
            </a:pPr>
            <a:r>
              <a:rPr lang="en-US" sz="1400" dirty="0">
                <a:solidFill>
                  <a:schemeClr val="bg1"/>
                </a:solidFill>
              </a:rPr>
              <a:t>Data</a:t>
            </a:r>
          </a:p>
          <a:p>
            <a:pPr marL="285750" indent="-285750">
              <a:buFont typeface="Arial" panose="020B0604020202020204" pitchFamily="34" charset="0"/>
              <a:buChar char="•"/>
            </a:pPr>
            <a:r>
              <a:rPr lang="en-US" sz="1400" dirty="0">
                <a:solidFill>
                  <a:schemeClr val="bg1"/>
                </a:solidFill>
              </a:rPr>
              <a:t>Databases</a:t>
            </a:r>
          </a:p>
          <a:p>
            <a:pPr marL="285750" indent="-285750">
              <a:buFont typeface="Arial" panose="020B0604020202020204" pitchFamily="34" charset="0"/>
              <a:buChar char="•"/>
            </a:pPr>
            <a:r>
              <a:rPr lang="en-US" sz="1400" dirty="0">
                <a:solidFill>
                  <a:schemeClr val="bg1"/>
                </a:solidFill>
              </a:rPr>
              <a:t>Database management systems.</a:t>
            </a:r>
          </a:p>
          <a:p>
            <a:pPr marL="285750" indent="-285750">
              <a:buFont typeface="Arial" panose="020B0604020202020204" pitchFamily="34" charset="0"/>
              <a:buChar char="•"/>
            </a:pPr>
            <a:r>
              <a:rPr lang="en-US" sz="1400" dirty="0">
                <a:solidFill>
                  <a:schemeClr val="bg1"/>
                </a:solidFill>
              </a:rPr>
              <a:t>Applications, application architectures.</a:t>
            </a:r>
          </a:p>
          <a:p>
            <a:pPr marL="285750" indent="-285750">
              <a:buFont typeface="Arial" panose="020B0604020202020204" pitchFamily="34" charset="0"/>
              <a:buChar char="•"/>
            </a:pPr>
            <a:r>
              <a:rPr lang="en-US" sz="1400" dirty="0">
                <a:solidFill>
                  <a:schemeClr val="bg1"/>
                </a:solidFill>
              </a:rPr>
              <a:t>Roles. </a:t>
            </a:r>
          </a:p>
          <a:p>
            <a:pPr marL="285750" indent="-285750">
              <a:buFont typeface="Arial" panose="020B0604020202020204" pitchFamily="34" charset="0"/>
              <a:buChar char="•"/>
            </a:pPr>
            <a:r>
              <a:rPr lang="en-US" sz="1400" dirty="0">
                <a:solidFill>
                  <a:schemeClr val="bg1"/>
                </a:solidFill>
              </a:rPr>
              <a:t>History of databases.</a:t>
            </a:r>
          </a:p>
          <a:p>
            <a:pPr marL="285750" indent="-285750">
              <a:buFont typeface="Arial" panose="020B0604020202020204" pitchFamily="34" charset="0"/>
              <a:buChar char="•"/>
            </a:pPr>
            <a:r>
              <a:rPr lang="en-US" sz="1400" dirty="0">
                <a:solidFill>
                  <a:schemeClr val="bg1"/>
                </a:solidFill>
              </a:rPr>
              <a:t>etc.</a:t>
            </a:r>
          </a:p>
          <a:p>
            <a:pPr marL="285750" indent="-285750">
              <a:buFont typeface="Arial" panose="020B0604020202020204" pitchFamily="34" charset="0"/>
              <a:buChar char="•"/>
            </a:pPr>
            <a:endParaRPr lang="en-US" sz="1400" dirty="0">
              <a:solidFill>
                <a:schemeClr val="bg1"/>
              </a:solidFill>
            </a:endParaRPr>
          </a:p>
          <a:p>
            <a:r>
              <a:rPr lang="en-US" sz="2000" dirty="0">
                <a:solidFill>
                  <a:schemeClr val="bg1"/>
                </a:solidFill>
              </a:rPr>
              <a:t>Covering these topics is not a good use of lecture time:</a:t>
            </a:r>
          </a:p>
          <a:p>
            <a:pPr marL="285750" indent="-285750">
              <a:buFont typeface="Arial" panose="020B0604020202020204" pitchFamily="34" charset="0"/>
              <a:buChar char="•"/>
            </a:pPr>
            <a:r>
              <a:rPr lang="en-US" sz="1400" dirty="0">
                <a:solidFill>
                  <a:schemeClr val="bg1"/>
                </a:solidFill>
              </a:rPr>
              <a:t>Read the slides for chapter 1 from the recommended textbook.</a:t>
            </a:r>
            <a:br>
              <a:rPr lang="en-US" sz="1400" dirty="0">
                <a:solidFill>
                  <a:schemeClr val="bg1"/>
                </a:solidFill>
              </a:rPr>
            </a:br>
            <a:r>
              <a:rPr lang="en-US" sz="1400" dirty="0">
                <a:solidFill>
                  <a:schemeClr val="bg1"/>
                </a:solidFill>
              </a:rPr>
              <a:t>(</a:t>
            </a:r>
            <a:r>
              <a:rPr lang="en-US" sz="1400" dirty="0">
                <a:solidFill>
                  <a:schemeClr val="bg1"/>
                </a:solidFill>
                <a:hlinkClick r:id="rId5">
                  <a:extLst>
                    <a:ext uri="{A12FA001-AC4F-418D-AE19-62706E023703}">
                      <ahyp:hlinkClr xmlns:ahyp="http://schemas.microsoft.com/office/drawing/2018/hyperlinkcolor" val="tx"/>
                    </a:ext>
                  </a:extLst>
                </a:hlinkClick>
              </a:rPr>
              <a:t>https://www.db-book.com/db7/slides-dir/PPTX-dir/ch1.pptx</a:t>
            </a:r>
            <a:r>
              <a:rPr lang="en-US" sz="1400" dirty="0">
                <a:solidFill>
                  <a:schemeClr val="bg1"/>
                </a:solidFill>
              </a:rPr>
              <a:t>)</a:t>
            </a:r>
          </a:p>
          <a:p>
            <a:pPr marL="285750" indent="-285750">
              <a:buFont typeface="Arial" panose="020B0604020202020204" pitchFamily="34" charset="0"/>
              <a:buChar char="•"/>
            </a:pPr>
            <a:r>
              <a:rPr lang="en-US" sz="1400" dirty="0">
                <a:solidFill>
                  <a:schemeClr val="bg1"/>
                </a:solidFill>
              </a:rPr>
              <a:t>We will cover the material through questions on the reading, recitation,</a:t>
            </a:r>
            <a:br>
              <a:rPr lang="en-US" sz="1400" dirty="0">
                <a:solidFill>
                  <a:schemeClr val="bg1"/>
                </a:solidFill>
              </a:rPr>
            </a:br>
            <a:r>
              <a:rPr lang="en-US" sz="1400" dirty="0">
                <a:solidFill>
                  <a:schemeClr val="bg1"/>
                </a:solidFill>
              </a:rPr>
              <a:t>Piazza questions, ... ...</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6903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828800" y="1650653"/>
            <a:ext cx="6477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spcBef>
                <a:spcPts val="0"/>
              </a:spcBef>
            </a:pPr>
            <a:r>
              <a:rPr lang="en-US" dirty="0">
                <a:solidFill>
                  <a:schemeClr val="bg1"/>
                </a:solidFill>
              </a:rPr>
              <a:t>Database design, Entity-Relationship Model (Part 1)</a:t>
            </a:r>
          </a:p>
          <a:p>
            <a:pPr marL="285750" indent="-285750">
              <a:spcBef>
                <a:spcPts val="0"/>
              </a:spcBef>
              <a:buFont typeface="Arial" panose="020B0604020202020204" pitchFamily="34" charset="0"/>
              <a:buChar char="•"/>
            </a:pPr>
            <a:r>
              <a:rPr lang="en-US" sz="1600" dirty="0">
                <a:solidFill>
                  <a:schemeClr val="bg1"/>
                </a:solidFill>
              </a:rPr>
              <a:t>Entity, relationship, attribute.</a:t>
            </a:r>
          </a:p>
          <a:p>
            <a:pPr marL="285750" indent="-285750">
              <a:spcBef>
                <a:spcPts val="0"/>
              </a:spcBef>
              <a:buFont typeface="Arial" panose="020B0604020202020204" pitchFamily="34" charset="0"/>
              <a:buChar char="•"/>
            </a:pPr>
            <a:r>
              <a:rPr lang="en-US" sz="1600" dirty="0">
                <a:solidFill>
                  <a:schemeClr val="bg1"/>
                </a:solidFill>
              </a:rPr>
              <a:t>Database design process.</a:t>
            </a:r>
          </a:p>
          <a:p>
            <a:pPr marL="285750" indent="-285750">
              <a:spcBef>
                <a:spcPts val="0"/>
              </a:spcBef>
              <a:buFont typeface="Arial" panose="020B0604020202020204" pitchFamily="34" charset="0"/>
              <a:buChar char="•"/>
            </a:pPr>
            <a:r>
              <a:rPr lang="en-US" sz="1600" dirty="0">
                <a:solidFill>
                  <a:schemeClr val="bg1"/>
                </a:solidFill>
              </a:rPr>
              <a:t>ER-Model and diagrams.</a:t>
            </a:r>
          </a:p>
          <a:p>
            <a:endParaRPr lang="en-US" altLang="en-US" i="1" dirty="0">
              <a:solidFill>
                <a:schemeClr val="bg1"/>
              </a:solidFill>
            </a:endParaRP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993104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dirty="0"/>
              <a:t>We must build a system that supports academic operations in a university.</a:t>
            </a:r>
          </a:p>
          <a:p>
            <a:r>
              <a:rPr lang="en-US" dirty="0"/>
              <a:t>There are two major domains:</a:t>
            </a:r>
          </a:p>
          <a:p>
            <a:pPr lvl="1"/>
            <a:r>
              <a:rPr lang="en-US" dirty="0"/>
              <a:t>Interactive operations, e.g. register, choose class, assign grade, ... ...</a:t>
            </a:r>
          </a:p>
          <a:p>
            <a:pPr lvl="1"/>
            <a:r>
              <a:rPr lang="en-US" dirty="0"/>
              <a:t>Insight and reporting, e.g. enrollment trends, overloaded resources, ... ...</a:t>
            </a:r>
          </a:p>
          <a:p>
            <a:r>
              <a:rPr lang="en-US" dirty="0"/>
              <a:t>We will design, develop, test and deploy the system iteratively and continuously.</a:t>
            </a:r>
          </a:p>
          <a:p>
            <a:r>
              <a:rPr lang="en-US" dirty="0"/>
              <a:t>There are four core domains.</a:t>
            </a:r>
          </a:p>
          <a:p>
            <a:endParaRPr lang="en-US" dirty="0"/>
          </a:p>
          <a:p>
            <a:endParaRPr lang="en-US" dirty="0"/>
          </a:p>
          <a:p>
            <a:endParaRPr lang="en-US" dirty="0"/>
          </a:p>
          <a:p>
            <a:endParaRPr lang="en-US" dirty="0"/>
          </a:p>
          <a:p>
            <a:r>
              <a:rPr lang="en-US" dirty="0"/>
              <a:t>The processes are iterative, with continuous extension and details.</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90600" y="2724150"/>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94156" y="27241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spTree>
    <p:extLst>
      <p:ext uri="{BB962C8B-B14F-4D97-AF65-F5344CB8AC3E}">
        <p14:creationId xmlns:p14="http://schemas.microsoft.com/office/powerpoint/2010/main" val="2764471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We you see slides with this formatting, the come directly from the presentations</a:t>
            </a:r>
            <a:br>
              <a:rPr lang="en-US" dirty="0">
                <a:solidFill>
                  <a:srgbClr val="FF0000"/>
                </a:solidFill>
              </a:rPr>
            </a:br>
            <a:r>
              <a:rPr lang="en-US" dirty="0">
                <a:solidFill>
                  <a:srgbClr val="FF0000"/>
                </a:solidFill>
              </a:rPr>
              <a:t>associated with the textbook. (</a:t>
            </a:r>
            <a:r>
              <a:rPr lang="en-US" dirty="0">
                <a:solidFill>
                  <a:srgbClr val="FF0000"/>
                </a:solidFill>
                <a:hlinkClick r:id="rId3">
                  <a:extLst>
                    <a:ext uri="{A12FA001-AC4F-418D-AE19-62706E023703}">
                      <ahyp:hlinkClr xmlns:ahyp="http://schemas.microsoft.com/office/drawing/2018/hyperlinkcolor" val="tx"/>
                    </a:ext>
                  </a:extLst>
                </a:hlinkClick>
              </a:rPr>
              <a:t>https://www.db-book.com/db7/slides-dir/index.html</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The number at the bottom is of the form </a:t>
            </a:r>
            <a:r>
              <a:rPr lang="en-US" dirty="0" err="1">
                <a:solidFill>
                  <a:srgbClr val="FF0000"/>
                </a:solidFill>
              </a:rPr>
              <a:t>chapter.slide_no</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I try to put my comments, modifications and annotations in red text, or</a:t>
            </a:r>
            <a:br>
              <a:rPr lang="en-US" dirty="0">
                <a:solidFill>
                  <a:srgbClr val="FF0000"/>
                </a:solidFill>
              </a:rPr>
            </a:br>
            <a:r>
              <a:rPr lang="en-US" dirty="0">
                <a:solidFill>
                  <a:srgbClr val="FF0000"/>
                </a:solidFill>
              </a:rPr>
              <a:t>inside a red rectangle/callout.</a:t>
            </a:r>
          </a:p>
        </p:txBody>
      </p:sp>
    </p:spTree>
    <p:extLst>
      <p:ext uri="{BB962C8B-B14F-4D97-AF65-F5344CB8AC3E}">
        <p14:creationId xmlns:p14="http://schemas.microsoft.com/office/powerpoint/2010/main" val="3308041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endParaRPr lang="en-US" altLang="en-US" sz="1200">
              <a:solidFill>
                <a:srgbClr val="000000"/>
              </a:solidFill>
            </a:endParaRPr>
          </a:p>
          <a:p>
            <a:pPr defTabSz="685800" eaLnBrk="0" hangingPunct="0"/>
            <a:r>
              <a:rPr lang="en-US" altLang="en-US" sz="1200">
                <a:solidFill>
                  <a:srgbClr val="000000"/>
                </a:solidFill>
                <a:sym typeface="Symbol" panose="05050102010706020507" pitchFamily="18" charset="2"/>
              </a:rPr>
              <a:t> </a:t>
            </a:r>
            <a:endParaRPr lang="en-US" altLang="en-US" sz="1200">
              <a:solidFill>
                <a:srgbClr val="000000"/>
              </a:solidFill>
            </a:endParaRPr>
          </a:p>
        </p:txBody>
      </p:sp>
    </p:spTree>
    <p:extLst>
      <p:ext uri="{BB962C8B-B14F-4D97-AF65-F5344CB8AC3E}">
        <p14:creationId xmlns:p14="http://schemas.microsoft.com/office/powerpoint/2010/main" val="2503264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r>
              <a:rPr lang="en-US" sz="1000" dirty="0">
                <a:hlinkClick r:id="rId3"/>
              </a:rPr>
              <a:t>https://ehikioya.com/conceptual-logical-physical-database-modeling/</a:t>
            </a:r>
            <a:endParaRPr lang="en-US" sz="1000" dirty="0"/>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85777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41488718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Some of these statements apply primarily to OO systems and the relational/SQL models.</a:t>
            </a:r>
          </a:p>
          <a:p>
            <a:pPr marL="742950" lvl="1" indent="-285750">
              <a:buFont typeface="Arial" panose="020B0604020202020204" pitchFamily="34" charset="0"/>
              <a:buChar char="•"/>
            </a:pPr>
            <a:r>
              <a:rPr lang="en-US" sz="1600" dirty="0">
                <a:solidFill>
                  <a:srgbClr val="FF0000"/>
                </a:solidFill>
              </a:rPr>
              <a:t>A motivation for “No SQL” is to relax the constraints.</a:t>
            </a:r>
            <a:br>
              <a:rPr lang="en-US" sz="1600" dirty="0">
                <a:solidFill>
                  <a:srgbClr val="FF0000"/>
                </a:solidFill>
              </a:rPr>
            </a:br>
            <a:r>
              <a:rPr lang="en-US" sz="1600" dirty="0">
                <a:solidFill>
                  <a:srgbClr val="FF0000"/>
                </a:solidFill>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r>
              <a:rPr lang="en-US" dirty="0"/>
              <a:t>COMS W4111 002 01 2021</a:t>
            </a:r>
          </a:p>
        </p:txBody>
      </p:sp>
    </p:spTree>
    <p:extLst>
      <p:ext uri="{BB962C8B-B14F-4D97-AF65-F5344CB8AC3E}">
        <p14:creationId xmlns:p14="http://schemas.microsoft.com/office/powerpoint/2010/main" val="37863094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212346"/>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1728927" y="83224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indent="-257175"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Entity sets can be represented graphically as follows: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Rectangles represent entity sets.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Attributes listed inside entity rectangle</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8104" y="2024391"/>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1195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r>
              <a:rPr lang="en-US" sz="1400" dirty="0"/>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r>
              <a:rPr lang="en-US" sz="1400" dirty="0"/>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r>
              <a:rPr lang="en-US" sz="1400" dirty="0"/>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indent="-171450">
              <a:buFont typeface="Arial" panose="020B0604020202020204" pitchFamily="34" charset="0"/>
              <a:buChar char="•"/>
            </a:pPr>
            <a:r>
              <a:rPr lang="en-US" sz="1100" dirty="0"/>
              <a:t>“Other,” i.e. PowerPoint is the most</a:t>
            </a:r>
            <a:br>
              <a:rPr lang="en-US" sz="1100" dirty="0"/>
            </a:br>
            <a:r>
              <a:rPr lang="en-US" sz="1100" dirty="0"/>
              <a:t>common modeling notation.</a:t>
            </a:r>
          </a:p>
          <a:p>
            <a:pPr marL="171450" indent="-171450">
              <a:buFont typeface="Arial" panose="020B0604020202020204" pitchFamily="34" charset="0"/>
              <a:buChar char="•"/>
            </a:pPr>
            <a:r>
              <a:rPr lang="en-US" sz="1100" dirty="0"/>
              <a:t>It is easy to get “carried away.”</a:t>
            </a:r>
          </a:p>
          <a:p>
            <a:pPr marL="171450" indent="-171450">
              <a:buFont typeface="Arial" panose="020B0604020202020204" pitchFamily="34" charset="0"/>
              <a:buChar char="•"/>
            </a:pPr>
            <a:r>
              <a:rPr lang="en-US" sz="1100" dirty="0"/>
              <a:t>The trick is to do “just enough modeling.”</a:t>
            </a:r>
          </a:p>
          <a:p>
            <a:pPr marL="171450" indent="-171450">
              <a:buFont typeface="Arial" panose="020B0604020202020204" pitchFamily="34" charset="0"/>
              <a:buChar char="•"/>
            </a:pPr>
            <a:r>
              <a:rPr lang="en-US" sz="1100" dirty="0"/>
              <a:t>I mostly use Crow’s Foot</a:t>
            </a:r>
          </a:p>
          <a:p>
            <a:pPr marL="628650" lvl="1" indent="-171450">
              <a:buFont typeface="Arial" panose="020B0604020202020204" pitchFamily="34" charset="0"/>
              <a:buChar char="•"/>
            </a:pPr>
            <a:r>
              <a:rPr lang="en-US" sz="1100" dirty="0"/>
              <a:t>It is “just enough”</a:t>
            </a:r>
          </a:p>
          <a:p>
            <a:pPr marL="628650" lvl="1" indent="-171450">
              <a:buFont typeface="Arial" panose="020B0604020202020204" pitchFamily="34" charset="0"/>
              <a:buChar char="•"/>
            </a:pPr>
            <a:r>
              <a:rPr lang="en-US" sz="1100" dirty="0"/>
              <a:t>But lacks some capabilities.</a:t>
            </a:r>
          </a:p>
          <a:p>
            <a:pPr marL="171450" indent="-171450">
              <a:buFont typeface="Arial" panose="020B0604020202020204" pitchFamily="34" charset="0"/>
              <a:buChar char="•"/>
            </a:pPr>
            <a:r>
              <a:rPr lang="en-US" sz="1100" dirty="0"/>
              <a:t>The book uses ER notation.</a:t>
            </a:r>
          </a:p>
        </p:txBody>
      </p:sp>
    </p:spTree>
    <p:extLst>
      <p:ext uri="{BB962C8B-B14F-4D97-AF65-F5344CB8AC3E}">
        <p14:creationId xmlns:p14="http://schemas.microsoft.com/office/powerpoint/2010/main" val="18380785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A937CD-30B2-7643-835D-11978E1C065B}"/>
              </a:ext>
            </a:extLst>
          </p:cNvPr>
          <p:cNvPicPr>
            <a:picLocks noChangeAspect="1"/>
          </p:cNvPicPr>
          <p:nvPr/>
        </p:nvPicPr>
        <p:blipFill>
          <a:blip r:embed="rId2"/>
          <a:stretch>
            <a:fillRect/>
          </a:stretch>
        </p:blipFill>
        <p:spPr>
          <a:xfrm>
            <a:off x="3832096" y="590550"/>
            <a:ext cx="5235704" cy="2700002"/>
          </a:xfrm>
          <a:prstGeom prst="rect">
            <a:avLst/>
          </a:prstGeom>
        </p:spPr>
      </p:pic>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dirty="0"/>
              <a:t>This is the level of detail I want</a:t>
            </a:r>
            <a:br>
              <a:rPr lang="en-US" dirty="0"/>
            </a:br>
            <a:r>
              <a:rPr lang="en-US" dirty="0"/>
              <a:t>when I ask for:</a:t>
            </a:r>
          </a:p>
          <a:p>
            <a:pPr lvl="1"/>
            <a:r>
              <a:rPr lang="en-US" dirty="0"/>
              <a:t>Conceptual Model diagram.</a:t>
            </a:r>
          </a:p>
          <a:p>
            <a:pPr lvl="1"/>
            <a:r>
              <a:rPr lang="en-US" dirty="0"/>
              <a:t>Logical Model diagram.</a:t>
            </a:r>
          </a:p>
          <a:p>
            <a:r>
              <a:rPr lang="en-US" dirty="0"/>
              <a:t>Some online tools with “free,”</a:t>
            </a:r>
            <a:br>
              <a:rPr lang="en-US" dirty="0"/>
            </a:br>
            <a:r>
              <a:rPr lang="en-US" dirty="0"/>
              <a:t>constrained usage.</a:t>
            </a:r>
          </a:p>
          <a:p>
            <a:pPr lvl="1"/>
            <a:r>
              <a:rPr lang="en-US" dirty="0" err="1"/>
              <a:t>Lucidchart</a:t>
            </a:r>
            <a:r>
              <a:rPr lang="en-US" dirty="0"/>
              <a:t> (</a:t>
            </a:r>
            <a:r>
              <a:rPr lang="en-US" dirty="0">
                <a:hlinkClick r:id="rId3"/>
              </a:rPr>
              <a:t>https://www.lucidchart.com/</a:t>
            </a:r>
            <a:r>
              <a:rPr lang="en-US" dirty="0"/>
              <a:t>)</a:t>
            </a:r>
          </a:p>
          <a:p>
            <a:pPr lvl="1"/>
            <a:r>
              <a:rPr lang="en-US" dirty="0" err="1"/>
              <a:t>Vertabelo</a:t>
            </a:r>
            <a:r>
              <a:rPr lang="en-US" dirty="0"/>
              <a:t> (</a:t>
            </a:r>
            <a:r>
              <a:rPr lang="en-US" dirty="0">
                <a:hlinkClick r:id="rId4"/>
              </a:rPr>
              <a:t>https://vertabelo.com/</a:t>
            </a:r>
            <a:r>
              <a:rPr lang="en-US" dirty="0"/>
              <a:t>)</a:t>
            </a:r>
          </a:p>
          <a:p>
            <a:r>
              <a:rPr lang="en-US" dirty="0"/>
              <a:t>The model has:</a:t>
            </a:r>
          </a:p>
          <a:p>
            <a:pPr lvl="1"/>
            <a:r>
              <a:rPr lang="en-US" dirty="0"/>
              <a:t>Four entity sets: </a:t>
            </a:r>
            <a:r>
              <a:rPr lang="en-US" i="1" dirty="0"/>
              <a:t>School, Department,</a:t>
            </a:r>
            <a:r>
              <a:rPr lang="en-US" dirty="0"/>
              <a:t> </a:t>
            </a:r>
            <a:r>
              <a:rPr lang="en-US" i="1" dirty="0"/>
              <a:t>Student, Faculty</a:t>
            </a:r>
          </a:p>
          <a:p>
            <a:pPr lvl="1"/>
            <a:r>
              <a:rPr lang="en-US" dirty="0"/>
              <a:t>Three relationship sets: </a:t>
            </a:r>
            <a:r>
              <a:rPr lang="en-US" i="1" dirty="0"/>
              <a:t>Student-School, School-Department, Faculty-Department.</a:t>
            </a:r>
            <a:endParaRPr lang="en-US" dirty="0"/>
          </a:p>
          <a:p>
            <a:pPr lvl="1"/>
            <a:endParaRPr lang="en-US" dirty="0"/>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dirty="0"/>
              <a:t>First Iteration/Step for University Data Model</a:t>
            </a:r>
          </a:p>
        </p:txBody>
      </p:sp>
    </p:spTree>
    <p:extLst>
      <p:ext uri="{BB962C8B-B14F-4D97-AF65-F5344CB8AC3E}">
        <p14:creationId xmlns:p14="http://schemas.microsoft.com/office/powerpoint/2010/main" val="39925119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3AE190D-924B-F447-9C90-DD821428D926}"/>
              </a:ext>
            </a:extLst>
          </p:cNvPr>
          <p:cNvSpPr txBox="1"/>
          <p:nvPr/>
        </p:nvSpPr>
        <p:spPr>
          <a:xfrm>
            <a:off x="106607" y="3978176"/>
            <a:ext cx="8738943" cy="338554"/>
          </a:xfrm>
          <a:prstGeom prst="rect">
            <a:avLst/>
          </a:prstGeom>
          <a:noFill/>
        </p:spPr>
        <p:txBody>
          <a:bodyPr wrap="square" rtlCol="0">
            <a:spAutoFit/>
          </a:bodyPr>
          <a:lstStyle/>
          <a:p>
            <a:r>
              <a:rPr lang="en-US" sz="1600" dirty="0">
                <a:solidFill>
                  <a:srgbClr val="FF0000"/>
                </a:solidFill>
              </a:rPr>
              <a:t>DFF Comments: Just a reminder of a previous slide. </a:t>
            </a:r>
          </a:p>
        </p:txBody>
      </p:sp>
    </p:spTree>
    <p:extLst>
      <p:ext uri="{BB962C8B-B14F-4D97-AF65-F5344CB8AC3E}">
        <p14:creationId xmlns:p14="http://schemas.microsoft.com/office/powerpoint/2010/main" val="2987019925"/>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r>
              <a:rPr lang="en-US" sz="1600" dirty="0">
                <a:solidFill>
                  <a:srgbClr val="FF0000"/>
                </a:solidFill>
              </a:rPr>
              <a:t>DFF Comments:</a:t>
            </a:r>
          </a:p>
          <a:p>
            <a:pPr marL="800100" lvl="1" indent="-342900">
              <a:buFont typeface="Arial" panose="020B0604020202020204" pitchFamily="34" charset="0"/>
              <a:buChar char="•"/>
            </a:pPr>
            <a:r>
              <a:rPr lang="en-US" sz="1600" dirty="0">
                <a:solidFill>
                  <a:srgbClr val="FF0000"/>
                </a:solidFill>
              </a:rPr>
              <a:t>Nobody thinks about relationships this way.</a:t>
            </a:r>
          </a:p>
          <a:p>
            <a:pPr marL="800100" lvl="1" indent="-342900">
              <a:buFont typeface="Arial" panose="020B0604020202020204" pitchFamily="34" charset="0"/>
              <a:buChar char="•"/>
            </a:pPr>
            <a:r>
              <a:rPr lang="en-US" sz="1600" dirty="0">
                <a:solidFill>
                  <a:srgbClr val="FF0000"/>
                </a:solidFill>
              </a:rPr>
              <a:t>There is no idea so simple that a DB professor cannot make it confusing,</a:t>
            </a:r>
            <a:br>
              <a:rPr lang="en-US" sz="1600" dirty="0">
                <a:solidFill>
                  <a:srgbClr val="FF0000"/>
                </a:solidFill>
              </a:rPr>
            </a:br>
            <a:r>
              <a:rPr lang="en-US" sz="1600" dirty="0">
                <a:solidFill>
                  <a:srgbClr val="FF0000"/>
                </a:solidFill>
              </a:rPr>
              <a:t>usually by using math.</a:t>
            </a:r>
          </a:p>
        </p:txBody>
      </p:sp>
    </p:spTree>
    <p:extLst>
      <p:ext uri="{BB962C8B-B14F-4D97-AF65-F5344CB8AC3E}">
        <p14:creationId xmlns:p14="http://schemas.microsoft.com/office/powerpoint/2010/main" val="33576708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rgbClr val="002060"/>
              </a:buClr>
              <a:buSzPct val="110000"/>
              <a:buFont typeface="Wingdings" panose="05000000000000000000" pitchFamily="2" charset="2"/>
              <a:buChar char="§"/>
            </a:pPr>
            <a:r>
              <a:rPr kumimoji="1" lang="en-US" altLang="en-US" sz="1275" dirty="0"/>
              <a:t>Example: we define the relationship set  </a:t>
            </a:r>
            <a:r>
              <a:rPr kumimoji="1" lang="en-US" altLang="en-US" sz="1275" i="1" dirty="0"/>
              <a:t>advisor</a:t>
            </a:r>
            <a:r>
              <a:rPr kumimoji="1" lang="en-US" altLang="en-US" sz="1275" dirty="0"/>
              <a:t> to denote the associations between students and the instructors who act as their advisors.</a:t>
            </a:r>
          </a:p>
          <a:p>
            <a:pPr>
              <a:spcBef>
                <a:spcPct val="35000"/>
              </a:spcBef>
              <a:buClr>
                <a:srgbClr val="002060"/>
              </a:buClr>
              <a:buSzPct val="110000"/>
              <a:buFont typeface="Wingdings" panose="05000000000000000000" pitchFamily="2" charset="2"/>
              <a:buChar char="§"/>
            </a:pPr>
            <a:r>
              <a:rPr kumimoji="1" lang="en-US" altLang="en-US" sz="1275" dirty="0"/>
              <a:t>Pictorially, we draw a line between related entities.</a:t>
            </a:r>
          </a:p>
          <a:p>
            <a:pPr>
              <a:spcBef>
                <a:spcPct val="35000"/>
              </a:spcBef>
              <a:buClr>
                <a:schemeClr val="tx2"/>
              </a:buClr>
              <a:buSzPct val="110000"/>
              <a:buFont typeface="Monotype Sorts" charset="2"/>
              <a:buChar char="n"/>
            </a:pPr>
            <a:endParaRPr kumimoji="1" lang="en-US" altLang="en-US" sz="1275" dirty="0"/>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Nobody draws the diagrams this way, but ...</a:t>
            </a:r>
          </a:p>
          <a:p>
            <a:pPr marL="742950" lvl="1" indent="-285750">
              <a:buFont typeface="Arial" panose="020B0604020202020204" pitchFamily="34" charset="0"/>
              <a:buChar char="•"/>
            </a:pPr>
            <a:r>
              <a:rPr lang="en-US" sz="1600" dirty="0">
                <a:solidFill>
                  <a:srgbClr val="FF0000"/>
                </a:solidFill>
              </a:rPr>
              <a:t>Sometimes thinking this way helps understand other ways to depict the concept.</a:t>
            </a:r>
          </a:p>
        </p:txBody>
      </p:sp>
      <p:pic>
        <p:nvPicPr>
          <p:cNvPr id="2" name="Picture 1">
            <a:extLst>
              <a:ext uri="{FF2B5EF4-FFF2-40B4-BE49-F238E27FC236}">
                <a16:creationId xmlns:a16="http://schemas.microsoft.com/office/drawing/2014/main" id="{0A98FF71-E1B9-9344-AE5E-E96083A3D49E}"/>
              </a:ext>
            </a:extLst>
          </p:cNvPr>
          <p:cNvPicPr>
            <a:picLocks noChangeAspect="1"/>
          </p:cNvPicPr>
          <p:nvPr/>
        </p:nvPicPr>
        <p:blipFill>
          <a:blip r:embed="rId4"/>
          <a:stretch>
            <a:fillRect/>
          </a:stretch>
        </p:blipFill>
        <p:spPr>
          <a:xfrm>
            <a:off x="5454195" y="1281410"/>
            <a:ext cx="2473843" cy="2343150"/>
          </a:xfrm>
          <a:prstGeom prst="rect">
            <a:avLst/>
          </a:prstGeom>
        </p:spPr>
      </p:pic>
      <p:sp>
        <p:nvSpPr>
          <p:cNvPr id="3" name="TextBox 2">
            <a:extLst>
              <a:ext uri="{FF2B5EF4-FFF2-40B4-BE49-F238E27FC236}">
                <a16:creationId xmlns:a16="http://schemas.microsoft.com/office/drawing/2014/main" id="{897DFE93-A591-9049-BAF0-68FE1DFFA874}"/>
              </a:ext>
            </a:extLst>
          </p:cNvPr>
          <p:cNvSpPr txBox="1"/>
          <p:nvPr/>
        </p:nvSpPr>
        <p:spPr>
          <a:xfrm>
            <a:off x="5410200" y="4019550"/>
            <a:ext cx="1487267" cy="369332"/>
          </a:xfrm>
          <a:prstGeom prst="rect">
            <a:avLst/>
          </a:prstGeom>
          <a:noFill/>
        </p:spPr>
        <p:txBody>
          <a:bodyPr wrap="none" rtlCol="0">
            <a:spAutoFit/>
          </a:bodyPr>
          <a:lstStyle/>
          <a:p>
            <a:r>
              <a:rPr lang="en-US" dirty="0"/>
              <a:t>(dff9, W4111)</a:t>
            </a:r>
          </a:p>
        </p:txBody>
      </p:sp>
    </p:spTree>
    <p:extLst>
      <p:ext uri="{BB962C8B-B14F-4D97-AF65-F5344CB8AC3E}">
        <p14:creationId xmlns:p14="http://schemas.microsoft.com/office/powerpoint/2010/main" val="28788109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51054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endParaRPr lang="en-US" sz="1600" dirty="0"/>
          </a:p>
          <a:p>
            <a:br>
              <a:rPr lang="en-US" sz="1600" dirty="0"/>
            </a:br>
            <a:r>
              <a:rPr lang="en-US" sz="1600" dirty="0"/>
              <a:t>We will learn over time and there are good tutorials</a:t>
            </a:r>
            <a:br>
              <a:rPr lang="en-US" sz="1600" dirty="0"/>
            </a:br>
            <a:r>
              <a:rPr lang="en-US" sz="1600" dirty="0"/>
              <a:t>(https://</a:t>
            </a:r>
            <a:r>
              <a:rPr lang="en-US" sz="1600" dirty="0" err="1"/>
              <a:t>www.lucidchart.com</a:t>
            </a:r>
            <a:r>
              <a:rPr lang="en-US" sz="1600" dirty="0"/>
              <a:t>/pages/</a:t>
            </a:r>
            <a:r>
              <a:rPr lang="en-US" sz="1600" dirty="0" err="1"/>
              <a:t>er</a:t>
            </a:r>
            <a:r>
              <a:rPr lang="en-US" sz="1600" dirty="0"/>
              <a:t>-diagrams)</a:t>
            </a:r>
            <a:br>
              <a:rPr lang="en-US" sz="1600" dirty="0"/>
            </a:br>
            <a:r>
              <a:rPr lang="en-US" sz="1600" dirty="0"/>
              <a:t>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2"/>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2667000" y="648930"/>
            <a:ext cx="2895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We will spend a lot of time</a:t>
            </a:r>
            <a:br>
              <a:rPr lang="en-US" sz="1600" dirty="0"/>
            </a:br>
            <a:r>
              <a:rPr lang="en-US" sz="1600" dirty="0"/>
              <a:t>discussing keys.</a:t>
            </a:r>
          </a:p>
          <a:p>
            <a:pPr marL="285750" indent="-285750">
              <a:buFont typeface="Arial" panose="020B0604020202020204" pitchFamily="34" charset="0"/>
              <a:buChar char="•"/>
            </a:pPr>
            <a:r>
              <a:rPr lang="en-US" sz="1600" dirty="0"/>
              <a:t>We will start in a couple</a:t>
            </a:r>
            <a:br>
              <a:rPr lang="en-US" sz="1600" dirty="0"/>
            </a:br>
            <a:r>
              <a:rPr lang="en-US" sz="1600" dirty="0"/>
              <a:t>of slides.</a:t>
            </a:r>
          </a:p>
        </p:txBody>
      </p:sp>
      <p:pic>
        <p:nvPicPr>
          <p:cNvPr id="7" name="Picture 6">
            <a:extLst>
              <a:ext uri="{FF2B5EF4-FFF2-40B4-BE49-F238E27FC236}">
                <a16:creationId xmlns:a16="http://schemas.microsoft.com/office/drawing/2014/main" id="{17DF9F96-A033-9643-B2C6-B620B6DD0F38}"/>
              </a:ext>
            </a:extLst>
          </p:cNvPr>
          <p:cNvPicPr>
            <a:picLocks noChangeAspect="1"/>
          </p:cNvPicPr>
          <p:nvPr/>
        </p:nvPicPr>
        <p:blipFill>
          <a:blip r:embed="rId3"/>
          <a:stretch>
            <a:fillRect/>
          </a:stretch>
        </p:blipFill>
        <p:spPr>
          <a:xfrm>
            <a:off x="5410200" y="449954"/>
            <a:ext cx="3679432" cy="4248150"/>
          </a:xfrm>
          <a:prstGeom prst="rect">
            <a:avLst/>
          </a:prstGeom>
        </p:spPr>
      </p:pic>
    </p:spTree>
    <p:extLst>
      <p:ext uri="{BB962C8B-B14F-4D97-AF65-F5344CB8AC3E}">
        <p14:creationId xmlns:p14="http://schemas.microsoft.com/office/powerpoint/2010/main" val="3303345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38440" y="625680"/>
            <a:ext cx="8839200" cy="4114800"/>
          </a:xfrm>
        </p:spPr>
        <p:txBody>
          <a:bodyPr/>
          <a:lstStyle/>
          <a:p>
            <a:pPr>
              <a:spcBef>
                <a:spcPts val="0"/>
              </a:spcBef>
              <a:spcAft>
                <a:spcPts val="200"/>
              </a:spcAft>
            </a:pPr>
            <a:r>
              <a:rPr lang="en-US" sz="1400" dirty="0"/>
              <a:t>Introduction</a:t>
            </a:r>
          </a:p>
          <a:p>
            <a:pPr lvl="1">
              <a:spcBef>
                <a:spcPts val="0"/>
              </a:spcBef>
              <a:spcAft>
                <a:spcPts val="200"/>
              </a:spcAft>
            </a:pPr>
            <a:r>
              <a:rPr lang="en-US" sz="1200" dirty="0"/>
              <a:t>Logistics, about your instructor, OHs, </a:t>
            </a:r>
            <a:r>
              <a:rPr lang="en-US" sz="1200" dirty="0" err="1"/>
              <a:t>TAs.</a:t>
            </a:r>
            <a:endParaRPr lang="en-US" sz="1200" dirty="0"/>
          </a:p>
          <a:p>
            <a:pPr lvl="1">
              <a:spcBef>
                <a:spcPts val="0"/>
              </a:spcBef>
              <a:spcAft>
                <a:spcPts val="200"/>
              </a:spcAft>
            </a:pPr>
            <a:r>
              <a:rPr lang="en-US" sz="1200" dirty="0"/>
              <a:t>Changes from prior semesters based on student feedback.</a:t>
            </a:r>
          </a:p>
          <a:p>
            <a:pPr lvl="1">
              <a:spcBef>
                <a:spcPts val="0"/>
              </a:spcBef>
              <a:spcAft>
                <a:spcPts val="200"/>
              </a:spcAft>
            </a:pPr>
            <a:r>
              <a:rPr lang="en-US" sz="1200" dirty="0"/>
              <a:t>Homework, exams.</a:t>
            </a:r>
          </a:p>
          <a:p>
            <a:pPr>
              <a:spcBef>
                <a:spcPts val="0"/>
              </a:spcBef>
              <a:spcAft>
                <a:spcPts val="200"/>
              </a:spcAft>
            </a:pPr>
            <a:r>
              <a:rPr lang="en-US" sz="1400" dirty="0"/>
              <a:t>Introduction</a:t>
            </a:r>
          </a:p>
          <a:p>
            <a:pPr lvl="1">
              <a:spcBef>
                <a:spcPts val="0"/>
              </a:spcBef>
              <a:spcAft>
                <a:spcPts val="200"/>
              </a:spcAft>
            </a:pPr>
            <a:r>
              <a:rPr lang="en-US" sz="1200" strike="sngStrike" dirty="0">
                <a:solidFill>
                  <a:srgbClr val="FF0000"/>
                </a:solidFill>
              </a:rPr>
              <a:t>Introductory concepts: data, databases, database management systems.</a:t>
            </a:r>
            <a:endParaRPr lang="en-US" sz="1200" dirty="0"/>
          </a:p>
          <a:p>
            <a:pPr lvl="1">
              <a:spcBef>
                <a:spcPts val="0"/>
              </a:spcBef>
              <a:spcAft>
                <a:spcPts val="200"/>
              </a:spcAft>
            </a:pPr>
            <a:r>
              <a:rPr lang="en-US" sz="1200" dirty="0"/>
              <a:t>Examples: Gives you a feel for programming and non-programming projects, applications, application architectures.</a:t>
            </a:r>
            <a:endParaRPr lang="en-US" sz="1400" dirty="0"/>
          </a:p>
          <a:p>
            <a:pPr>
              <a:spcBef>
                <a:spcPts val="0"/>
              </a:spcBef>
              <a:spcAft>
                <a:spcPts val="200"/>
              </a:spcAft>
            </a:pPr>
            <a:r>
              <a:rPr lang="en-US" sz="1400" dirty="0"/>
              <a:t>Database design, Entity-Relationship Model (Part 1)</a:t>
            </a:r>
          </a:p>
          <a:p>
            <a:pPr lvl="1">
              <a:spcBef>
                <a:spcPts val="0"/>
              </a:spcBef>
              <a:spcAft>
                <a:spcPts val="200"/>
              </a:spcAft>
            </a:pPr>
            <a:r>
              <a:rPr lang="en-US" sz="1200" dirty="0"/>
              <a:t>Database design process.</a:t>
            </a:r>
          </a:p>
          <a:p>
            <a:pPr lvl="1">
              <a:spcBef>
                <a:spcPts val="0"/>
              </a:spcBef>
              <a:spcAft>
                <a:spcPts val="200"/>
              </a:spcAft>
            </a:pPr>
            <a:r>
              <a:rPr lang="en-US" sz="1200" dirty="0"/>
              <a:t>ER-Model and diagrams.</a:t>
            </a:r>
          </a:p>
          <a:p>
            <a:pPr>
              <a:spcBef>
                <a:spcPts val="0"/>
              </a:spcBef>
              <a:spcAft>
                <a:spcPts val="200"/>
              </a:spcAft>
            </a:pPr>
            <a:r>
              <a:rPr lang="en-US" sz="1400" dirty="0"/>
              <a:t>The theory: The </a:t>
            </a:r>
            <a:r>
              <a:rPr lang="en-US" sz="1400" i="1" dirty="0"/>
              <a:t>Relational Model </a:t>
            </a:r>
            <a:r>
              <a:rPr lang="en-US" sz="1400" dirty="0"/>
              <a:t>(Part 1)</a:t>
            </a:r>
          </a:p>
          <a:p>
            <a:pPr lvl="1">
              <a:spcBef>
                <a:spcPts val="0"/>
              </a:spcBef>
              <a:spcAft>
                <a:spcPts val="200"/>
              </a:spcAft>
            </a:pPr>
            <a:r>
              <a:rPr lang="en-US" sz="1200" dirty="0"/>
              <a:t>Relational model, schema, keys, schema diagrams.</a:t>
            </a:r>
          </a:p>
          <a:p>
            <a:pPr lvl="1">
              <a:spcBef>
                <a:spcPts val="0"/>
              </a:spcBef>
              <a:spcAft>
                <a:spcPts val="200"/>
              </a:spcAft>
            </a:pPr>
            <a:r>
              <a:rPr lang="en-US" sz="1200" dirty="0"/>
              <a:t>Basics of relational algebra.</a:t>
            </a:r>
          </a:p>
          <a:p>
            <a:pPr>
              <a:spcBef>
                <a:spcPts val="0"/>
              </a:spcBef>
              <a:spcAft>
                <a:spcPts val="200"/>
              </a:spcAft>
            </a:pPr>
            <a:r>
              <a:rPr lang="en-US" sz="1400" dirty="0"/>
              <a:t>The realization: Structure Query Language (SQL) (Part 1)</a:t>
            </a:r>
          </a:p>
          <a:p>
            <a:pPr lvl="1">
              <a:spcBef>
                <a:spcPts val="0"/>
              </a:spcBef>
              <a:spcAft>
                <a:spcPts val="200"/>
              </a:spcAft>
            </a:pPr>
            <a:r>
              <a:rPr lang="en-US" sz="1200" dirty="0"/>
              <a:t>Basics of Data Definition Language.</a:t>
            </a:r>
          </a:p>
          <a:p>
            <a:pPr lvl="1">
              <a:spcBef>
                <a:spcPts val="0"/>
              </a:spcBef>
              <a:spcAft>
                <a:spcPts val="200"/>
              </a:spcAft>
            </a:pPr>
            <a:r>
              <a:rPr lang="en-US" sz="1200" dirty="0"/>
              <a:t>Basics of Data Manipulation Language (Query).</a:t>
            </a:r>
          </a:p>
          <a:p>
            <a:pPr>
              <a:spcBef>
                <a:spcPts val="0"/>
              </a:spcBef>
              <a:spcAft>
                <a:spcPts val="200"/>
              </a:spcAft>
            </a:pPr>
            <a:r>
              <a:rPr lang="en-US" sz="1400" dirty="0"/>
              <a:t>Homework 0 –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5389551" y="447117"/>
            <a:ext cx="3786421" cy="1569660"/>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F0000"/>
                </a:solidFill>
              </a:rPr>
              <a:t>The material is mostly</a:t>
            </a:r>
          </a:p>
          <a:p>
            <a:pPr marL="742950" lvl="1" indent="-285750">
              <a:buFont typeface="Arial" panose="020B0604020202020204" pitchFamily="34" charset="0"/>
              <a:buChar char="•"/>
            </a:pPr>
            <a:r>
              <a:rPr lang="en-US" sz="1200" dirty="0">
                <a:solidFill>
                  <a:srgbClr val="FF0000"/>
                </a:solidFill>
              </a:rPr>
              <a:t>History of databases</a:t>
            </a:r>
          </a:p>
          <a:p>
            <a:pPr marL="742950" lvl="1" indent="-285750">
              <a:buFont typeface="Arial" panose="020B0604020202020204" pitchFamily="34" charset="0"/>
              <a:buChar char="•"/>
            </a:pPr>
            <a:r>
              <a:rPr lang="en-US" sz="1200" dirty="0">
                <a:solidFill>
                  <a:srgbClr val="FF0000"/>
                </a:solidFill>
              </a:rPr>
              <a:t>Motivation for databases</a:t>
            </a:r>
          </a:p>
          <a:p>
            <a:pPr marL="742950" lvl="1" indent="-285750">
              <a:buFont typeface="Arial" panose="020B0604020202020204" pitchFamily="34" charset="0"/>
              <a:buChar char="•"/>
            </a:pPr>
            <a:r>
              <a:rPr lang="en-US" sz="1200" dirty="0">
                <a:solidFill>
                  <a:srgbClr val="FF0000"/>
                </a:solidFill>
              </a:rPr>
              <a:t>Terms</a:t>
            </a:r>
          </a:p>
          <a:p>
            <a:pPr marL="742950" lvl="1" indent="-285750">
              <a:buFont typeface="Arial" panose="020B0604020202020204" pitchFamily="34" charset="0"/>
              <a:buChar char="•"/>
            </a:pPr>
            <a:r>
              <a:rPr lang="en-US" sz="1200" dirty="0">
                <a:solidFill>
                  <a:srgbClr val="FF0000"/>
                </a:solidFill>
              </a:rPr>
              <a:t>Concepts</a:t>
            </a:r>
          </a:p>
          <a:p>
            <a:pPr marL="285750" indent="-285750">
              <a:buFont typeface="Arial" panose="020B0604020202020204" pitchFamily="34" charset="0"/>
              <a:buChar char="•"/>
            </a:pPr>
            <a:r>
              <a:rPr lang="en-US" sz="1200" dirty="0">
                <a:solidFill>
                  <a:srgbClr val="FF0000"/>
                </a:solidFill>
              </a:rPr>
              <a:t>Covering in lecture is not a good use of time.</a:t>
            </a:r>
          </a:p>
          <a:p>
            <a:pPr marL="285750" indent="-285750">
              <a:buFont typeface="Arial" panose="020B0604020202020204" pitchFamily="34" charset="0"/>
              <a:buChar char="•"/>
            </a:pPr>
            <a:r>
              <a:rPr lang="en-US" sz="1200" dirty="0">
                <a:solidFill>
                  <a:srgbClr val="FF0000"/>
                </a:solidFill>
              </a:rPr>
              <a:t>Just read slides that come with book.</a:t>
            </a:r>
            <a:br>
              <a:rPr lang="en-US" sz="1200" dirty="0">
                <a:solidFill>
                  <a:srgbClr val="FF0000"/>
                </a:solidFill>
              </a:rPr>
            </a:br>
            <a:r>
              <a:rPr lang="en-US" sz="1200" dirty="0">
                <a:solidFill>
                  <a:srgbClr val="FF0000"/>
                </a:solidFill>
              </a:rPr>
              <a:t>https://</a:t>
            </a:r>
            <a:r>
              <a:rPr lang="en-US" sz="1200" dirty="0" err="1">
                <a:solidFill>
                  <a:srgbClr val="FF0000"/>
                </a:solidFill>
              </a:rPr>
              <a:t>www.db-book.com</a:t>
            </a:r>
            <a:r>
              <a:rPr lang="en-US" sz="1200" dirty="0">
                <a:solidFill>
                  <a:srgbClr val="FF0000"/>
                </a:solidFill>
              </a:rPr>
              <a:t>/db7/slides-</a:t>
            </a:r>
            <a:r>
              <a:rPr lang="en-US" sz="1200" dirty="0" err="1">
                <a:solidFill>
                  <a:srgbClr val="FF0000"/>
                </a:solidFill>
              </a:rPr>
              <a:t>dir</a:t>
            </a:r>
            <a:r>
              <a:rPr lang="en-US" sz="1200" dirty="0">
                <a:solidFill>
                  <a:srgbClr val="FF0000"/>
                </a:solidFill>
              </a:rPr>
              <a:t>/</a:t>
            </a:r>
            <a:r>
              <a:rPr lang="en-US" sz="1200" dirty="0" err="1">
                <a:solidFill>
                  <a:srgbClr val="FF0000"/>
                </a:solidFill>
              </a:rPr>
              <a:t>index.html</a:t>
            </a:r>
            <a:endParaRPr lang="en-US" sz="1200" dirty="0">
              <a:solidFill>
                <a:srgbClr val="FF0000"/>
              </a:solidFill>
            </a:endParaRPr>
          </a:p>
        </p:txBody>
      </p:sp>
      <p:cxnSp>
        <p:nvCxnSpPr>
          <p:cNvPr id="6" name="Straight Arrow Connector 5">
            <a:extLst>
              <a:ext uri="{FF2B5EF4-FFF2-40B4-BE49-F238E27FC236}">
                <a16:creationId xmlns:a16="http://schemas.microsoft.com/office/drawing/2014/main" id="{C76D2F38-CFA6-4BD7-B56F-AB3FF7F254C9}"/>
              </a:ext>
            </a:extLst>
          </p:cNvPr>
          <p:cNvCxnSpPr/>
          <p:nvPr/>
        </p:nvCxnSpPr>
        <p:spPr>
          <a:xfrm flipH="1">
            <a:off x="4724400" y="895350"/>
            <a:ext cx="990600" cy="990600"/>
          </a:xfrm>
          <a:prstGeom prst="straightConnector1">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92187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7" name="Picture 6">
            <a:extLst>
              <a:ext uri="{FF2B5EF4-FFF2-40B4-BE49-F238E27FC236}">
                <a16:creationId xmlns:a16="http://schemas.microsoft.com/office/drawing/2014/main" id="{17DF9F96-A033-9643-B2C6-B620B6DD0F38}"/>
              </a:ext>
            </a:extLst>
          </p:cNvPr>
          <p:cNvPicPr>
            <a:picLocks noChangeAspect="1"/>
          </p:cNvPicPr>
          <p:nvPr/>
        </p:nvPicPr>
        <p:blipFill>
          <a:blip r:embed="rId2"/>
          <a:stretch>
            <a:fillRect/>
          </a:stretch>
        </p:blipFill>
        <p:spPr>
          <a:xfrm>
            <a:off x="5135082" y="447675"/>
            <a:ext cx="3679432" cy="4248150"/>
          </a:xfrm>
          <a:prstGeom prst="rect">
            <a:avLst/>
          </a:prstGeom>
        </p:spPr>
      </p:pic>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3"/>
          <a:stretch>
            <a:fillRect/>
          </a:stretch>
        </p:blipFill>
        <p:spPr>
          <a:xfrm>
            <a:off x="228600" y="793874"/>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4768613" cy="338554"/>
          </a:xfrm>
          <a:prstGeom prst="rect">
            <a:avLst/>
          </a:prstGeom>
          <a:noFill/>
        </p:spPr>
        <p:txBody>
          <a:bodyPr wrap="none" rtlCol="0">
            <a:spAutoFit/>
          </a:bodyPr>
          <a:lstStyle/>
          <a:p>
            <a:r>
              <a:rPr lang="en-US" sz="1600" dirty="0">
                <a:solidFill>
                  <a:srgbClr val="FF0000"/>
                </a:solidFill>
              </a:rPr>
              <a:t>Primary Key </a:t>
            </a:r>
            <a:r>
              <a:rPr lang="en-US" sz="1600" dirty="0"/>
              <a:t>means that the value occurs </a:t>
            </a:r>
            <a:r>
              <a:rPr lang="en-US" sz="1600" b="1" dirty="0"/>
              <a:t>at most once.</a:t>
            </a:r>
            <a:endParaRPr lang="en-US" sz="1600" dirty="0"/>
          </a:p>
        </p:txBody>
      </p:sp>
      <p:sp>
        <p:nvSpPr>
          <p:cNvPr id="12" name="Rectangle 11">
            <a:extLst>
              <a:ext uri="{FF2B5EF4-FFF2-40B4-BE49-F238E27FC236}">
                <a16:creationId xmlns:a16="http://schemas.microsoft.com/office/drawing/2014/main" id="{BD50BE91-8083-114F-A240-4C5D352EBC69}"/>
              </a:ext>
            </a:extLst>
          </p:cNvPr>
          <p:cNvSpPr/>
          <p:nvPr/>
        </p:nvSpPr>
        <p:spPr>
          <a:xfrm>
            <a:off x="228600" y="793874"/>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4"/>
          <a:stretch>
            <a:fillRect/>
          </a:stretch>
        </p:blipFill>
        <p:spPr>
          <a:xfrm>
            <a:off x="228600" y="2266950"/>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06565" y="2276877"/>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75827B-9D63-3B40-B81B-3F74F73E7074}"/>
              </a:ext>
            </a:extLst>
          </p:cNvPr>
          <p:cNvSpPr txBox="1"/>
          <p:nvPr/>
        </p:nvSpPr>
        <p:spPr>
          <a:xfrm>
            <a:off x="141066" y="1672248"/>
            <a:ext cx="4834209" cy="584775"/>
          </a:xfrm>
          <a:prstGeom prst="rect">
            <a:avLst/>
          </a:prstGeom>
          <a:noFill/>
        </p:spPr>
        <p:txBody>
          <a:bodyPr wrap="none" rtlCol="0">
            <a:spAutoFit/>
          </a:bodyPr>
          <a:lstStyle/>
          <a:p>
            <a:r>
              <a:rPr lang="en-US" sz="1600" dirty="0">
                <a:solidFill>
                  <a:srgbClr val="7030A0"/>
                </a:solidFill>
              </a:rPr>
              <a:t>Foreign Key </a:t>
            </a:r>
            <a:r>
              <a:rPr lang="en-US" sz="1600" dirty="0"/>
              <a:t>means that if a value occurs in </a:t>
            </a:r>
            <a:r>
              <a:rPr lang="en-US" sz="1600" dirty="0" err="1">
                <a:solidFill>
                  <a:srgbClr val="7030A0"/>
                </a:solidFill>
              </a:rPr>
              <a:t>school_id</a:t>
            </a:r>
            <a:br>
              <a:rPr lang="en-US" sz="1600" dirty="0"/>
            </a:br>
            <a:r>
              <a:rPr lang="en-US" sz="1600" dirty="0"/>
              <a:t>for any row, there must be a row in School with </a:t>
            </a:r>
            <a:r>
              <a:rPr lang="en-US" sz="1600" dirty="0">
                <a:solidFill>
                  <a:srgbClr val="FF0000"/>
                </a:solidFill>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24335" y="3409950"/>
            <a:ext cx="5067669" cy="830997"/>
          </a:xfrm>
          <a:prstGeom prst="rect">
            <a:avLst/>
          </a:prstGeom>
          <a:noFill/>
        </p:spPr>
        <p:txBody>
          <a:bodyPr wrap="none" rtlCol="0">
            <a:spAutoFit/>
          </a:bodyPr>
          <a:lstStyle/>
          <a:p>
            <a:r>
              <a:rPr lang="en-US" sz="1600" dirty="0"/>
              <a:t>The line notations mean:</a:t>
            </a:r>
          </a:p>
          <a:p>
            <a:pPr marL="742950" lvl="1" indent="-285750">
              <a:buFont typeface="Arial" panose="020B0604020202020204" pitchFamily="34" charset="0"/>
              <a:buChar char="•"/>
            </a:pPr>
            <a:r>
              <a:rPr lang="en-US" sz="1600" dirty="0"/>
              <a:t>A student is related to EXACTLY ONE school.</a:t>
            </a:r>
          </a:p>
          <a:p>
            <a:pPr marL="742950" lvl="1" indent="-285750">
              <a:buFont typeface="Arial" panose="020B0604020202020204" pitchFamily="34" charset="0"/>
              <a:buChar char="•"/>
            </a:pPr>
            <a:r>
              <a:rPr lang="en-US" sz="1600" dirty="0"/>
              <a:t>A School may be related to 0, 1 or many students.</a:t>
            </a:r>
          </a:p>
        </p:txBody>
      </p:sp>
    </p:spTree>
    <p:extLst>
      <p:ext uri="{BB962C8B-B14F-4D97-AF65-F5344CB8AC3E}">
        <p14:creationId xmlns:p14="http://schemas.microsoft.com/office/powerpoint/2010/main" val="6149732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
        <p:nvSpPr>
          <p:cNvPr id="4" name="TextBox 3">
            <a:extLst>
              <a:ext uri="{FF2B5EF4-FFF2-40B4-BE49-F238E27FC236}">
                <a16:creationId xmlns:a16="http://schemas.microsoft.com/office/drawing/2014/main" id="{616E3EAC-0D45-7B41-888A-00F7B2E848C1}"/>
              </a:ext>
            </a:extLst>
          </p:cNvPr>
          <p:cNvSpPr txBox="1"/>
          <p:nvPr/>
        </p:nvSpPr>
        <p:spPr>
          <a:xfrm>
            <a:off x="381000" y="3409950"/>
            <a:ext cx="7458709" cy="1200329"/>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The book and slides do not do a great job of motivating the ER model or</a:t>
            </a:r>
            <a:br>
              <a:rPr lang="en-US" dirty="0">
                <a:solidFill>
                  <a:srgbClr val="FF0000"/>
                </a:solidFill>
              </a:rPr>
            </a:br>
            <a:r>
              <a:rPr lang="en-US" dirty="0">
                <a:solidFill>
                  <a:srgbClr val="FF0000"/>
                </a:solidFill>
              </a:rPr>
              <a:t>ER diagrams.</a:t>
            </a:r>
          </a:p>
          <a:p>
            <a:pPr marL="285750" indent="-285750">
              <a:buFont typeface="Arial" panose="020B0604020202020204" pitchFamily="34" charset="0"/>
              <a:buChar char="•"/>
            </a:pPr>
            <a:r>
              <a:rPr lang="en-US" dirty="0">
                <a:solidFill>
                  <a:srgbClr val="FF0000"/>
                </a:solidFill>
              </a:rPr>
              <a:t>Why do people and teams think about or use the ER model and modeling?</a:t>
            </a:r>
          </a:p>
        </p:txBody>
      </p:sp>
    </p:spTree>
    <p:extLst>
      <p:ext uri="{BB962C8B-B14F-4D97-AF65-F5344CB8AC3E}">
        <p14:creationId xmlns:p14="http://schemas.microsoft.com/office/powerpoint/2010/main" val="1196299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ER</a:t>
            </a:r>
            <a:br>
              <a:rPr lang="en-US" sz="800" dirty="0"/>
            </a:br>
            <a:r>
              <a:rPr lang="en-US" sz="800" dirty="0"/>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Relational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Doc</a:t>
            </a:r>
            <a:br>
              <a:rPr lang="en-US" sz="800" dirty="0"/>
            </a:br>
            <a:r>
              <a:rPr lang="en-US" sz="800" dirty="0"/>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Graph</a:t>
            </a:r>
            <a:br>
              <a:rPr lang="en-US" sz="800" dirty="0"/>
            </a:br>
            <a:r>
              <a:rPr lang="en-US" sz="800" dirty="0"/>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a:t>
            </a:r>
            <a:br>
              <a:rPr lang="en-US" sz="800" dirty="0"/>
            </a:br>
            <a:r>
              <a:rPr lang="en-US" sz="800" dirty="0"/>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r>
              <a:rPr lang="en-US" sz="1200" dirty="0">
                <a:solidFill>
                  <a:srgbClr val="7030A0"/>
                </a:solidFill>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r>
              <a:rPr lang="en-US" sz="1200" dirty="0"/>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algn="ctr"/>
              <a:r>
                <a:rPr lang="en-US" sz="1400" dirty="0"/>
                <a:t>Business</a:t>
              </a:r>
              <a:br>
                <a:rPr lang="en-US" sz="1400" dirty="0"/>
              </a:br>
              <a:r>
                <a:rPr lang="en-US" sz="1400" dirty="0"/>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algn="ctr"/>
              <a:r>
                <a:rPr lang="en-US" sz="1400" dirty="0"/>
                <a:t>UI</a:t>
              </a:r>
              <a:br>
                <a:rPr lang="en-US" sz="1400" dirty="0"/>
              </a:br>
              <a:r>
                <a:rPr lang="en-US" sz="1400" dirty="0"/>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algn="ctr"/>
            <a:r>
              <a:rPr lang="en-US" sz="1400" dirty="0"/>
              <a:t>Business</a:t>
            </a:r>
            <a:br>
              <a:rPr lang="en-US" sz="1400" dirty="0"/>
            </a:br>
            <a:r>
              <a:rPr lang="en-US" sz="1400" dirty="0"/>
              <a:t>Service</a:t>
            </a:r>
            <a:br>
              <a:rPr lang="en-US" sz="1400" dirty="0"/>
            </a:br>
            <a:r>
              <a:rPr lang="en-US" sz="1400" dirty="0"/>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647950" y="3518708"/>
            <a:ext cx="502382" cy="1167134"/>
            <a:chOff x="5603042" y="2048530"/>
            <a:chExt cx="502382"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603042" y="2048530"/>
              <a:ext cx="502382" cy="523220"/>
            </a:xfrm>
            <a:prstGeom prst="rect">
              <a:avLst/>
            </a:prstGeom>
            <a:noFill/>
          </p:spPr>
          <p:txBody>
            <a:bodyPr wrap="none" rtlCol="0">
              <a:spAutoFit/>
            </a:bodyPr>
            <a:lstStyle/>
            <a:p>
              <a:pPr algn="ctr"/>
              <a:r>
                <a:rPr lang="en-US" sz="1400" dirty="0"/>
                <a:t>DB</a:t>
              </a:r>
              <a:br>
                <a:rPr lang="en-US" sz="1400" dirty="0"/>
              </a:br>
              <a:r>
                <a:rPr lang="en-US" sz="1400" dirty="0"/>
                <a:t>Pros</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68015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r>
              <a:rPr lang="en-US" sz="800" dirty="0"/>
              <a:t>https://</a:t>
            </a:r>
            <a:r>
              <a:rPr lang="en-US" sz="800" dirty="0" err="1"/>
              <a:t>pctechnicalpro.blogspot.com</a:t>
            </a:r>
            <a:r>
              <a:rPr lang="en-US" sz="800" dirty="0"/>
              <a:t>/2017/04/advantages-disadvantages-</a:t>
            </a:r>
            <a:r>
              <a:rPr lang="en-US" sz="800" dirty="0" err="1"/>
              <a:t>er</a:t>
            </a:r>
            <a:r>
              <a:rPr lang="en-US" sz="800" dirty="0"/>
              <a:t>-model-</a:t>
            </a:r>
            <a:r>
              <a:rPr lang="en-US" sz="800" dirty="0" err="1"/>
              <a:t>dbms.html</a:t>
            </a:r>
            <a:endParaRPr lang="en-US" sz="800" dirty="0"/>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If you get to use Google to help with take home exams, HW, etc.</a:t>
            </a:r>
          </a:p>
          <a:p>
            <a:pPr marL="285750" indent="-285750">
              <a:buFont typeface="Arial" panose="020B0604020202020204" pitchFamily="34" charset="0"/>
              <a:buChar char="•"/>
            </a:pPr>
            <a:r>
              <a:rPr lang="en-US" dirty="0">
                <a:solidFill>
                  <a:srgbClr val="FF0000"/>
                </a:solidFill>
              </a:rPr>
              <a:t>I get to use Google to help with slides.</a:t>
            </a:r>
          </a:p>
        </p:txBody>
      </p:sp>
    </p:spTree>
    <p:extLst>
      <p:ext uri="{BB962C8B-B14F-4D97-AF65-F5344CB8AC3E}">
        <p14:creationId xmlns:p14="http://schemas.microsoft.com/office/powerpoint/2010/main" val="23486335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The Relational Model</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1430358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algn="ctr" defTabSz="685800" eaLnBrk="0" hangingPunct="0"/>
            <a:r>
              <a:rPr lang="en-IN" sz="788" b="1" dirty="0">
                <a:solidFill>
                  <a:srgbClr val="000000"/>
                </a:solidFill>
                <a:latin typeface="Helvetica" panose="020B0604020202020204" pitchFamily="34" charset="0"/>
                <a:ea typeface="MS PGothic" panose="020B0600070205080204" pitchFamily="34" charset="-128"/>
              </a:rPr>
              <a:t>Ted Codd</a:t>
            </a:r>
            <a:br>
              <a:rPr lang="en-IN" sz="788" b="1" dirty="0">
                <a:solidFill>
                  <a:srgbClr val="000000"/>
                </a:solidFill>
                <a:latin typeface="Helvetica" panose="020B0604020202020204" pitchFamily="34" charset="0"/>
                <a:ea typeface="MS PGothic" panose="020B0600070205080204" pitchFamily="34" charset="-128"/>
              </a:rPr>
            </a:br>
            <a:r>
              <a:rPr lang="en-IN" sz="788" dirty="0">
                <a:solidFill>
                  <a:srgbClr val="000000"/>
                </a:solidFill>
                <a:latin typeface="Helvetica" panose="020B0604020202020204" pitchFamily="34" charset="0"/>
                <a:ea typeface="MS PGothic" panose="020B0600070205080204" pitchFamily="34" charset="-128"/>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defTabSz="914400"/>
            <a:r>
              <a:rPr lang="en-US" sz="1400" kern="0" dirty="0"/>
              <a:t>The “relation” is the “table.”</a:t>
            </a:r>
          </a:p>
          <a:p>
            <a:pPr lvl="1" defTabSz="914400"/>
            <a:r>
              <a:rPr lang="en-US" sz="1400" kern="0" dirty="0"/>
              <a:t>In my big space of pieces of data.</a:t>
            </a:r>
            <a:br>
              <a:rPr lang="en-US" sz="1400" kern="0" dirty="0"/>
            </a:br>
            <a:r>
              <a:rPr lang="en-US" sz="1400" i="1" kern="0" dirty="0"/>
              <a:t>ID, name, </a:t>
            </a:r>
            <a:r>
              <a:rPr lang="en-US" sz="1400" i="1" kern="0" dirty="0" err="1"/>
              <a:t>dept_name</a:t>
            </a:r>
            <a:r>
              <a:rPr lang="en-US" sz="1400" i="1" kern="0" dirty="0"/>
              <a:t>, salary</a:t>
            </a:r>
            <a:r>
              <a:rPr lang="en-US" sz="1400" kern="0" dirty="0"/>
              <a:t> are</a:t>
            </a:r>
            <a:br>
              <a:rPr lang="en-US" sz="1400" kern="0" dirty="0"/>
            </a:br>
            <a:r>
              <a:rPr lang="en-US" sz="1400" kern="0" dirty="0"/>
              <a:t>somehow related.</a:t>
            </a:r>
          </a:p>
          <a:p>
            <a:pPr lvl="1" defTabSz="914400"/>
            <a:r>
              <a:rPr lang="en-US" sz="1400" kern="0" dirty="0"/>
              <a:t>This causes confusion, because the ER and other models use “relation” to mean something else.</a:t>
            </a:r>
          </a:p>
          <a:p>
            <a:pPr defTabSz="914400"/>
            <a:r>
              <a:rPr lang="en-US" sz="1400" kern="0" dirty="0"/>
              <a:t>Core concepts:</a:t>
            </a:r>
          </a:p>
          <a:p>
            <a:pPr lvl="1" defTabSz="914400"/>
            <a:r>
              <a:rPr lang="en-US" sz="1400" kern="0" dirty="0"/>
              <a:t>Relation</a:t>
            </a:r>
          </a:p>
          <a:p>
            <a:pPr lvl="1" defTabSz="914400"/>
            <a:r>
              <a:rPr lang="en-US" sz="1400" kern="0" dirty="0"/>
              <a:t>Tuple (Row)</a:t>
            </a:r>
          </a:p>
          <a:p>
            <a:pPr lvl="1" defTabSz="914400"/>
            <a:r>
              <a:rPr lang="en-US" sz="1400" kern="0" dirty="0"/>
              <a:t>Column (Attribute)</a:t>
            </a:r>
          </a:p>
        </p:txBody>
      </p:sp>
    </p:spTree>
    <p:extLst>
      <p:ext uri="{BB962C8B-B14F-4D97-AF65-F5344CB8AC3E}">
        <p14:creationId xmlns:p14="http://schemas.microsoft.com/office/powerpoint/2010/main" val="18994155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attributes</a:t>
            </a:r>
          </a:p>
          <a:p>
            <a:pPr algn="ctr" defTabSz="685800"/>
            <a:r>
              <a:rPr lang="en-US" altLang="en-US" sz="1350">
                <a:solidFill>
                  <a:srgbClr val="000000"/>
                </a:solidFill>
              </a:rPr>
              <a:t>(or columns)</a:t>
            </a:r>
            <a:endParaRPr lang="en-US" altLang="en-US" sz="1200">
              <a:solidFill>
                <a:srgbClr val="000000"/>
              </a:solidFill>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tuples</a:t>
            </a:r>
          </a:p>
          <a:p>
            <a:pPr algn="ctr" defTabSz="685800"/>
            <a:r>
              <a:rPr lang="en-US" altLang="en-US" sz="1350">
                <a:solidFill>
                  <a:srgbClr val="000000"/>
                </a:solidFill>
              </a:rPr>
              <a:t>(or rows)</a:t>
            </a:r>
            <a:endParaRPr lang="en-US" altLang="en-US" sz="1200">
              <a:solidFill>
                <a:srgbClr val="000000"/>
              </a:solidFill>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26524894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I will explain the importance of atomic attributes and null in examples.</a:t>
            </a:r>
          </a:p>
          <a:p>
            <a:pPr marL="285750" indent="-285750">
              <a:buFont typeface="Arial" panose="020B0604020202020204" pitchFamily="34" charset="0"/>
              <a:buChar char="•"/>
            </a:pPr>
            <a:r>
              <a:rPr lang="en-US" dirty="0">
                <a:solidFill>
                  <a:srgbClr val="FF0000"/>
                </a:solidFill>
              </a:rPr>
              <a:t>Atomic and use of Null is important?</a:t>
            </a:r>
          </a:p>
        </p:txBody>
      </p:sp>
    </p:spTree>
    <p:extLst>
      <p:ext uri="{BB962C8B-B14F-4D97-AF65-F5344CB8AC3E}">
        <p14:creationId xmlns:p14="http://schemas.microsoft.com/office/powerpoint/2010/main" val="10284813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42231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99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250446"/>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u="sng" dirty="0">
                <a:solidFill>
                  <a:schemeClr val="bg1"/>
                </a:solidFill>
              </a:rPr>
              <a:t>Introduction</a:t>
            </a:r>
          </a:p>
          <a:p>
            <a:pPr algn="ctr"/>
            <a:r>
              <a:rPr lang="en-US" altLang="en-US" sz="2800" i="1" dirty="0">
                <a:solidFill>
                  <a:schemeClr val="bg1"/>
                </a:solidFill>
              </a:rPr>
              <a:t>Logistics</a:t>
            </a:r>
            <a:br>
              <a:rPr lang="en-US" altLang="en-US" sz="2800" i="1" dirty="0">
                <a:solidFill>
                  <a:schemeClr val="bg1"/>
                </a:solidFill>
              </a:rPr>
            </a:br>
            <a:r>
              <a:rPr lang="en-US" altLang="en-US" sz="2800" i="1" dirty="0">
                <a:solidFill>
                  <a:schemeClr val="bg1"/>
                </a:solidFill>
              </a:rPr>
              <a:t>Changes Based on Feedback</a:t>
            </a:r>
          </a:p>
          <a:p>
            <a:pPr algn="ctr"/>
            <a:r>
              <a:rPr lang="en-US" altLang="en-US" sz="2800" i="1" dirty="0">
                <a:solidFill>
                  <a:schemeClr val="bg1"/>
                </a:solidFill>
              </a:rPr>
              <a:t>Exams, Homework</a:t>
            </a: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5026270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r>
              <a:rPr lang="en-US" sz="1400" dirty="0"/>
              <a:t>Relation</a:t>
            </a:r>
            <a:br>
              <a:rPr lang="en-US" sz="1400" dirty="0"/>
            </a:br>
            <a:r>
              <a:rPr lang="en-US" sz="1400" dirty="0"/>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r>
              <a:rPr lang="en-US" sz="1400" dirty="0">
                <a:solidFill>
                  <a:srgbClr val="00B050"/>
                </a:solidFill>
              </a:rPr>
              <a:t>Columns</a:t>
            </a:r>
            <a:br>
              <a:rPr lang="en-US" sz="1400" dirty="0">
                <a:solidFill>
                  <a:srgbClr val="00B050"/>
                </a:solidFill>
              </a:rPr>
            </a:br>
            <a:r>
              <a:rPr lang="en-US" sz="1400" dirty="0">
                <a:solidFill>
                  <a:srgbClr val="00B050"/>
                </a:solidFill>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r>
              <a:rPr lang="en-US" sz="1400" dirty="0">
                <a:solidFill>
                  <a:srgbClr val="FF0000"/>
                </a:solidFill>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r>
              <a:rPr lang="en-US" dirty="0"/>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r>
              <a:rPr lang="en-US" dirty="0"/>
              <a:t>classroom schema</a:t>
            </a:r>
          </a:p>
        </p:txBody>
      </p:sp>
    </p:spTree>
    <p:extLst>
      <p:ext uri="{BB962C8B-B14F-4D97-AF65-F5344CB8AC3E}">
        <p14:creationId xmlns:p14="http://schemas.microsoft.com/office/powerpoint/2010/main" val="26920133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10336923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p:txBody>
          <a:bodyPr/>
          <a:lstStyle/>
          <a:p>
            <a:r>
              <a:rPr lang="en-US" sz="1800" dirty="0"/>
              <a:t>First two relations:</a:t>
            </a:r>
          </a:p>
          <a:p>
            <a:pPr lvl="1"/>
            <a:r>
              <a:rPr lang="en-US" sz="1600" dirty="0"/>
              <a:t>Departments(title, </a:t>
            </a:r>
            <a:r>
              <a:rPr lang="en-US" sz="1600" u="sng" dirty="0"/>
              <a:t>id</a:t>
            </a:r>
            <a:r>
              <a:rPr lang="en-US" sz="1600" dirty="0"/>
              <a:t>)</a:t>
            </a:r>
          </a:p>
          <a:p>
            <a:pPr lvl="1"/>
            <a:r>
              <a:rPr lang="en-US" sz="1600" dirty="0"/>
              <a:t>Faculty(</a:t>
            </a:r>
            <a:r>
              <a:rPr lang="en-US" sz="1600" u="sng" dirty="0" err="1"/>
              <a:t>employee_id</a:t>
            </a:r>
            <a:r>
              <a:rPr lang="en-US" sz="1600" dirty="0"/>
              <a:t>, </a:t>
            </a:r>
            <a:r>
              <a:rPr lang="en-US" sz="1600" dirty="0" err="1"/>
              <a:t>first_name</a:t>
            </a:r>
            <a:r>
              <a:rPr lang="en-US" sz="1600" dirty="0"/>
              <a:t>, </a:t>
            </a:r>
            <a:r>
              <a:rPr lang="en-US" sz="1600" dirty="0" err="1"/>
              <a:t>last_name</a:t>
            </a:r>
            <a:r>
              <a:rPr lang="en-US" sz="1600" dirty="0"/>
              <a:t>, email, </a:t>
            </a:r>
            <a:r>
              <a:rPr lang="en-US" sz="1600" b="1" dirty="0" err="1"/>
              <a:t>department_id</a:t>
            </a:r>
            <a:r>
              <a:rPr lang="en-US" sz="1600" dirty="0"/>
              <a:t>)</a:t>
            </a:r>
          </a:p>
          <a:p>
            <a:r>
              <a:rPr lang="en-US" sz="1800" dirty="0"/>
              <a:t>Note:</a:t>
            </a:r>
          </a:p>
          <a:p>
            <a:pPr lvl="1"/>
            <a:r>
              <a:rPr lang="en-US" sz="1600" i="1" dirty="0"/>
              <a:t>email </a:t>
            </a:r>
            <a:r>
              <a:rPr lang="en-US" sz="1600" dirty="0"/>
              <a:t>is almost certainly a </a:t>
            </a:r>
            <a:r>
              <a:rPr lang="en-US" sz="1600" i="1" dirty="0"/>
              <a:t>candidate key.</a:t>
            </a:r>
          </a:p>
          <a:p>
            <a:pPr lvl="1"/>
            <a:r>
              <a:rPr lang="en-US" sz="1600" dirty="0"/>
              <a:t>A primary key is chosen arbitrarily. Why did I use </a:t>
            </a:r>
            <a:r>
              <a:rPr lang="en-US" sz="1600" i="1" dirty="0" err="1"/>
              <a:t>employee_id</a:t>
            </a:r>
            <a:r>
              <a:rPr lang="en-US" sz="1600" i="1" dirty="0"/>
              <a:t>?</a:t>
            </a:r>
          </a:p>
          <a:p>
            <a:pPr lvl="2"/>
            <a:r>
              <a:rPr lang="en-US" sz="1400" dirty="0"/>
              <a:t>Heuristic: People may change emails. I may lose “identity” in the data over time.</a:t>
            </a:r>
            <a:br>
              <a:rPr lang="en-US" sz="1400" dirty="0"/>
            </a:br>
            <a:r>
              <a:rPr lang="en-US" sz="1400" dirty="0"/>
              <a:t>Same person but two different emails.</a:t>
            </a:r>
          </a:p>
          <a:p>
            <a:pPr lvl="2"/>
            <a:r>
              <a:rPr lang="en-US" sz="1400" dirty="0" err="1"/>
              <a:t>employee_id</a:t>
            </a:r>
            <a:r>
              <a:rPr lang="en-US" sz="1400" dirty="0"/>
              <a:t> is </a:t>
            </a:r>
            <a:r>
              <a:rPr lang="en-US" sz="1400" i="1" dirty="0"/>
              <a:t>immutable.</a:t>
            </a:r>
            <a:r>
              <a:rPr lang="en-US" sz="1400" dirty="0"/>
              <a:t> I cannot change.</a:t>
            </a:r>
          </a:p>
          <a:p>
            <a:r>
              <a:rPr lang="en-US" sz="1800" dirty="0"/>
              <a:t>ER Diagram:</a:t>
            </a:r>
          </a:p>
          <a:p>
            <a:pPr lvl="1"/>
            <a:r>
              <a:rPr lang="en-US" sz="1600" dirty="0"/>
              <a:t>Note: “UQ” is my non-standard convention.</a:t>
            </a:r>
          </a:p>
          <a:p>
            <a:pPr lvl="1"/>
            <a:r>
              <a:rPr lang="en-US" sz="1600" dirty="0"/>
              <a:t>Relationship:</a:t>
            </a:r>
          </a:p>
          <a:p>
            <a:pPr lvl="2"/>
            <a:r>
              <a:rPr lang="en-US" sz="1400" dirty="0"/>
              <a:t>A faculty “has” exactly one department.</a:t>
            </a:r>
          </a:p>
          <a:p>
            <a:pPr lvl="2"/>
            <a:r>
              <a:rPr lang="en-US" sz="14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4" name="Picture 3">
            <a:extLst>
              <a:ext uri="{FF2B5EF4-FFF2-40B4-BE49-F238E27FC236}">
                <a16:creationId xmlns:a16="http://schemas.microsoft.com/office/drawing/2014/main" id="{8E466FB2-33D3-1442-B02D-0DBCD4FA499C}"/>
              </a:ext>
            </a:extLst>
          </p:cNvPr>
          <p:cNvPicPr>
            <a:picLocks noChangeAspect="1"/>
          </p:cNvPicPr>
          <p:nvPr/>
        </p:nvPicPr>
        <p:blipFill>
          <a:blip r:embed="rId2"/>
          <a:stretch>
            <a:fillRect/>
          </a:stretch>
        </p:blipFill>
        <p:spPr>
          <a:xfrm>
            <a:off x="4589529" y="3203530"/>
            <a:ext cx="4216400" cy="1327150"/>
          </a:xfrm>
          <a:prstGeom prst="rect">
            <a:avLst/>
          </a:prstGeom>
        </p:spPr>
      </p:pic>
    </p:spTree>
    <p:extLst>
      <p:ext uri="{BB962C8B-B14F-4D97-AF65-F5344CB8AC3E}">
        <p14:creationId xmlns:p14="http://schemas.microsoft.com/office/powerpoint/2010/main" val="33536088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p:txBody>
          <a:bodyPr/>
          <a:lstStyle/>
          <a:p>
            <a:r>
              <a:rPr lang="en-US" sz="1800" dirty="0"/>
              <a:t>First two relations:</a:t>
            </a:r>
          </a:p>
          <a:p>
            <a:pPr lvl="1"/>
            <a:r>
              <a:rPr lang="en-US" sz="1600" dirty="0"/>
              <a:t>Departments(title, </a:t>
            </a:r>
            <a:r>
              <a:rPr lang="en-US" sz="1600" u="sng" dirty="0"/>
              <a:t>id</a:t>
            </a:r>
            <a:r>
              <a:rPr lang="en-US" sz="1600" dirty="0"/>
              <a:t>)</a:t>
            </a:r>
          </a:p>
          <a:p>
            <a:pPr lvl="1"/>
            <a:r>
              <a:rPr lang="en-US" sz="1600" dirty="0"/>
              <a:t>Faculty(</a:t>
            </a:r>
            <a:r>
              <a:rPr lang="en-US" sz="1600" u="sng" dirty="0" err="1"/>
              <a:t>employee_id</a:t>
            </a:r>
            <a:r>
              <a:rPr lang="en-US" sz="1600" dirty="0"/>
              <a:t>, </a:t>
            </a:r>
            <a:r>
              <a:rPr lang="en-US" sz="1600" dirty="0" err="1"/>
              <a:t>first_name</a:t>
            </a:r>
            <a:r>
              <a:rPr lang="en-US" sz="1600" dirty="0"/>
              <a:t>, </a:t>
            </a:r>
            <a:r>
              <a:rPr lang="en-US" sz="1600" dirty="0" err="1"/>
              <a:t>last_name</a:t>
            </a:r>
            <a:r>
              <a:rPr lang="en-US" sz="1600" dirty="0"/>
              <a:t>, email, </a:t>
            </a:r>
            <a:r>
              <a:rPr lang="en-US" sz="1600" b="1" dirty="0" err="1"/>
              <a:t>department_id</a:t>
            </a:r>
            <a:r>
              <a:rPr lang="en-US" sz="1600" dirty="0"/>
              <a:t>)</a:t>
            </a:r>
          </a:p>
          <a:p>
            <a:r>
              <a:rPr lang="en-US" sz="1800" dirty="0"/>
              <a:t>Note:</a:t>
            </a:r>
          </a:p>
          <a:p>
            <a:pPr lvl="1"/>
            <a:r>
              <a:rPr lang="en-US" sz="1600" i="1" dirty="0"/>
              <a:t>email </a:t>
            </a:r>
            <a:r>
              <a:rPr lang="en-US" sz="1600" dirty="0"/>
              <a:t>is almost certainly a </a:t>
            </a:r>
            <a:r>
              <a:rPr lang="en-US" sz="1600" i="1" dirty="0"/>
              <a:t>candidate key.</a:t>
            </a:r>
          </a:p>
          <a:p>
            <a:pPr lvl="1"/>
            <a:r>
              <a:rPr lang="en-US" sz="1600" dirty="0"/>
              <a:t>A primary key is chosen arbitrarily. Why did I use </a:t>
            </a:r>
            <a:r>
              <a:rPr lang="en-US" sz="1600" i="1" dirty="0" err="1"/>
              <a:t>employee_id</a:t>
            </a:r>
            <a:r>
              <a:rPr lang="en-US" sz="1600" i="1" dirty="0"/>
              <a:t>?</a:t>
            </a:r>
          </a:p>
          <a:p>
            <a:pPr lvl="2"/>
            <a:r>
              <a:rPr lang="en-US" sz="1400" dirty="0"/>
              <a:t>Heuristic: People may change emails. I may lose “identity” in the data over time.</a:t>
            </a:r>
            <a:br>
              <a:rPr lang="en-US" sz="1400" dirty="0"/>
            </a:br>
            <a:r>
              <a:rPr lang="en-US" sz="1400" dirty="0"/>
              <a:t>Same person but two different emails.</a:t>
            </a:r>
          </a:p>
          <a:p>
            <a:pPr lvl="2"/>
            <a:r>
              <a:rPr lang="en-US" sz="1400" dirty="0" err="1"/>
              <a:t>employee_id</a:t>
            </a:r>
            <a:r>
              <a:rPr lang="en-US" sz="1400" dirty="0"/>
              <a:t> is </a:t>
            </a:r>
            <a:r>
              <a:rPr lang="en-US" sz="1400" i="1" dirty="0"/>
              <a:t>immutable.</a:t>
            </a:r>
            <a:r>
              <a:rPr lang="en-US" sz="1400" dirty="0"/>
              <a:t> I cannot change.</a:t>
            </a:r>
          </a:p>
          <a:p>
            <a:r>
              <a:rPr lang="en-US" sz="1800" dirty="0"/>
              <a:t>ER Diagram:</a:t>
            </a:r>
          </a:p>
          <a:p>
            <a:pPr lvl="1"/>
            <a:r>
              <a:rPr lang="en-US" sz="1600" dirty="0"/>
              <a:t>Note: “UQ” is my non-standard convention.</a:t>
            </a:r>
          </a:p>
          <a:p>
            <a:pPr lvl="1"/>
            <a:r>
              <a:rPr lang="en-US" sz="1600" dirty="0"/>
              <a:t>Relationship:</a:t>
            </a:r>
          </a:p>
          <a:p>
            <a:pPr lvl="2"/>
            <a:r>
              <a:rPr lang="en-US" sz="1400" dirty="0"/>
              <a:t>A faculty “has” exactly one department.</a:t>
            </a:r>
          </a:p>
          <a:p>
            <a:pPr lvl="2"/>
            <a:r>
              <a:rPr lang="en-US" sz="14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4" name="Picture 3">
            <a:extLst>
              <a:ext uri="{FF2B5EF4-FFF2-40B4-BE49-F238E27FC236}">
                <a16:creationId xmlns:a16="http://schemas.microsoft.com/office/drawing/2014/main" id="{8E466FB2-33D3-1442-B02D-0DBCD4FA499C}"/>
              </a:ext>
            </a:extLst>
          </p:cNvPr>
          <p:cNvPicPr>
            <a:picLocks noChangeAspect="1"/>
          </p:cNvPicPr>
          <p:nvPr/>
        </p:nvPicPr>
        <p:blipFill>
          <a:blip r:embed="rId2"/>
          <a:stretch>
            <a:fillRect/>
          </a:stretch>
        </p:blipFill>
        <p:spPr>
          <a:xfrm>
            <a:off x="4589529" y="3203530"/>
            <a:ext cx="4216400" cy="1327150"/>
          </a:xfrm>
          <a:prstGeom prst="rect">
            <a:avLst/>
          </a:prstGeom>
        </p:spPr>
      </p:pic>
      <p:sp>
        <p:nvSpPr>
          <p:cNvPr id="5" name="Rounded Rectangle 4">
            <a:extLst>
              <a:ext uri="{FF2B5EF4-FFF2-40B4-BE49-F238E27FC236}">
                <a16:creationId xmlns:a16="http://schemas.microsoft.com/office/drawing/2014/main" id="{04465EF8-0D24-5A4C-A9ED-AC0C6655502D}"/>
              </a:ext>
            </a:extLst>
          </p:cNvPr>
          <p:cNvSpPr/>
          <p:nvPr/>
        </p:nvSpPr>
        <p:spPr>
          <a:xfrm>
            <a:off x="172570" y="590550"/>
            <a:ext cx="8438030" cy="394013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a:t>OK, that is interesting, but ... ...</a:t>
            </a:r>
          </a:p>
          <a:p>
            <a:pPr marL="800100" lvl="1" indent="-342900">
              <a:buFont typeface="+mj-lt"/>
              <a:buAutoNum type="arabicPeriod"/>
            </a:pPr>
            <a:r>
              <a:rPr lang="en-US" dirty="0"/>
              <a:t>Where does the data come from?</a:t>
            </a:r>
          </a:p>
          <a:p>
            <a:pPr marL="1257300" lvl="2" indent="-342900">
              <a:buFont typeface="+mj-lt"/>
              <a:buAutoNum type="arabicPeriod"/>
            </a:pPr>
            <a:r>
              <a:rPr lang="en-US" dirty="0"/>
              <a:t>Users enter and update data through an application.</a:t>
            </a:r>
          </a:p>
          <a:p>
            <a:pPr marL="1257300" lvl="2" indent="-342900">
              <a:buFont typeface="+mj-lt"/>
              <a:buAutoNum type="arabicPeriod"/>
            </a:pPr>
            <a:r>
              <a:rPr lang="en-US" dirty="0"/>
              <a:t>You can </a:t>
            </a:r>
            <a:r>
              <a:rPr lang="en-US" i="1" dirty="0"/>
              <a:t>import</a:t>
            </a:r>
            <a:r>
              <a:rPr lang="en-US" dirty="0"/>
              <a:t> pre-existing data.</a:t>
            </a:r>
          </a:p>
          <a:p>
            <a:pPr marL="1257300" lvl="2" indent="-342900">
              <a:buFont typeface="+mj-lt"/>
              <a:buAutoNum type="arabicPeriod"/>
            </a:pPr>
            <a:r>
              <a:rPr lang="en-US" dirty="0"/>
              <a:t>You can generate test data.</a:t>
            </a:r>
          </a:p>
          <a:p>
            <a:pPr marL="800100" lvl="1" indent="-342900">
              <a:buFont typeface="+mj-lt"/>
              <a:buAutoNum type="arabicPeriod"/>
            </a:pPr>
            <a:r>
              <a:rPr lang="en-US" dirty="0"/>
              <a:t>How do you “manipulate” the data (CRUD)</a:t>
            </a:r>
          </a:p>
          <a:p>
            <a:pPr marL="1257300" lvl="2" indent="-342900">
              <a:buFont typeface="+mj-lt"/>
              <a:buAutoNum type="arabicPeriod"/>
            </a:pPr>
            <a:r>
              <a:rPr lang="en-US" dirty="0"/>
              <a:t>Create.</a:t>
            </a:r>
          </a:p>
          <a:p>
            <a:pPr marL="1257300" lvl="2" indent="-342900">
              <a:buFont typeface="+mj-lt"/>
              <a:buAutoNum type="arabicPeriod"/>
            </a:pPr>
            <a:r>
              <a:rPr lang="en-US" dirty="0"/>
              <a:t>Retrieve.</a:t>
            </a:r>
          </a:p>
          <a:p>
            <a:pPr marL="1257300" lvl="2" indent="-342900">
              <a:buFont typeface="+mj-lt"/>
              <a:buAutoNum type="arabicPeriod"/>
            </a:pPr>
            <a:r>
              <a:rPr lang="en-US" dirty="0"/>
              <a:t>Update.</a:t>
            </a:r>
          </a:p>
          <a:p>
            <a:pPr marL="1257300" lvl="2" indent="-342900">
              <a:buFont typeface="+mj-lt"/>
              <a:buAutoNum type="arabicPeriod"/>
            </a:pPr>
            <a:r>
              <a:rPr lang="en-US" dirty="0"/>
              <a:t>Delete.</a:t>
            </a:r>
          </a:p>
        </p:txBody>
      </p:sp>
    </p:spTree>
    <p:extLst>
      <p:ext uri="{BB962C8B-B14F-4D97-AF65-F5344CB8AC3E}">
        <p14:creationId xmlns:p14="http://schemas.microsoft.com/office/powerpoint/2010/main" val="15415701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6A90F9-552F-744F-A427-17ABEC706B2A}"/>
              </a:ext>
            </a:extLst>
          </p:cNvPr>
          <p:cNvSpPr>
            <a:spLocks noGrp="1"/>
          </p:cNvSpPr>
          <p:nvPr>
            <p:ph type="title"/>
          </p:nvPr>
        </p:nvSpPr>
        <p:spPr/>
        <p:txBody>
          <a:bodyPr/>
          <a:lstStyle/>
          <a:p>
            <a:r>
              <a:rPr lang="en-US" dirty="0"/>
              <a:t>Import the Data – I screen-scraped the Website</a:t>
            </a:r>
          </a:p>
        </p:txBody>
      </p:sp>
      <p:pic>
        <p:nvPicPr>
          <p:cNvPr id="4" name="Picture 3">
            <a:extLst>
              <a:ext uri="{FF2B5EF4-FFF2-40B4-BE49-F238E27FC236}">
                <a16:creationId xmlns:a16="http://schemas.microsoft.com/office/drawing/2014/main" id="{F28B694F-F47D-F941-987B-A34505E1BFFC}"/>
              </a:ext>
            </a:extLst>
          </p:cNvPr>
          <p:cNvPicPr>
            <a:picLocks noChangeAspect="1"/>
          </p:cNvPicPr>
          <p:nvPr/>
        </p:nvPicPr>
        <p:blipFill>
          <a:blip r:embed="rId2"/>
          <a:stretch>
            <a:fillRect/>
          </a:stretch>
        </p:blipFill>
        <p:spPr>
          <a:xfrm>
            <a:off x="381000" y="592694"/>
            <a:ext cx="7378699" cy="3958111"/>
          </a:xfrm>
          <a:prstGeom prst="rect">
            <a:avLst/>
          </a:prstGeom>
        </p:spPr>
      </p:pic>
    </p:spTree>
    <p:extLst>
      <p:ext uri="{BB962C8B-B14F-4D97-AF65-F5344CB8AC3E}">
        <p14:creationId xmlns:p14="http://schemas.microsoft.com/office/powerpoint/2010/main" val="34355252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6A90F9-552F-744F-A427-17ABEC706B2A}"/>
              </a:ext>
            </a:extLst>
          </p:cNvPr>
          <p:cNvSpPr>
            <a:spLocks noGrp="1"/>
          </p:cNvSpPr>
          <p:nvPr>
            <p:ph type="title"/>
          </p:nvPr>
        </p:nvSpPr>
        <p:spPr/>
        <p:txBody>
          <a:bodyPr/>
          <a:lstStyle/>
          <a:p>
            <a:r>
              <a:rPr lang="en-US" dirty="0"/>
              <a:t>Import the Data – I screen-scraped the Website</a:t>
            </a:r>
          </a:p>
        </p:txBody>
      </p:sp>
      <p:pic>
        <p:nvPicPr>
          <p:cNvPr id="4" name="Picture 3">
            <a:extLst>
              <a:ext uri="{FF2B5EF4-FFF2-40B4-BE49-F238E27FC236}">
                <a16:creationId xmlns:a16="http://schemas.microsoft.com/office/drawing/2014/main" id="{F28B694F-F47D-F941-987B-A34505E1BFFC}"/>
              </a:ext>
            </a:extLst>
          </p:cNvPr>
          <p:cNvPicPr>
            <a:picLocks noChangeAspect="1"/>
          </p:cNvPicPr>
          <p:nvPr/>
        </p:nvPicPr>
        <p:blipFill>
          <a:blip r:embed="rId2"/>
          <a:stretch>
            <a:fillRect/>
          </a:stretch>
        </p:blipFill>
        <p:spPr>
          <a:xfrm>
            <a:off x="381000" y="592694"/>
            <a:ext cx="7378699" cy="3958111"/>
          </a:xfrm>
          <a:prstGeom prst="rect">
            <a:avLst/>
          </a:prstGeom>
        </p:spPr>
      </p:pic>
      <p:sp>
        <p:nvSpPr>
          <p:cNvPr id="2" name="Rounded Rectangle 1">
            <a:extLst>
              <a:ext uri="{FF2B5EF4-FFF2-40B4-BE49-F238E27FC236}">
                <a16:creationId xmlns:a16="http://schemas.microsoft.com/office/drawing/2014/main" id="{AD8256C2-3B5A-DA42-B9CC-4EC565A7B943}"/>
              </a:ext>
            </a:extLst>
          </p:cNvPr>
          <p:cNvSpPr/>
          <p:nvPr/>
        </p:nvSpPr>
        <p:spPr>
          <a:xfrm>
            <a:off x="1524000" y="1733550"/>
            <a:ext cx="5791200" cy="1981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Switch to the notebook.</a:t>
            </a:r>
            <a:br>
              <a:rPr lang="en-US" dirty="0"/>
            </a:br>
            <a:r>
              <a:rPr lang="en-US" dirty="0"/>
              <a:t>(</a:t>
            </a:r>
            <a:r>
              <a:rPr lang="en-US" dirty="0" err="1"/>
              <a:t>cu_info</a:t>
            </a:r>
            <a:r>
              <a:rPr lang="en-US" dirty="0"/>
              <a:t>)</a:t>
            </a:r>
          </a:p>
        </p:txBody>
      </p:sp>
    </p:spTree>
    <p:extLst>
      <p:ext uri="{BB962C8B-B14F-4D97-AF65-F5344CB8AC3E}">
        <p14:creationId xmlns:p14="http://schemas.microsoft.com/office/powerpoint/2010/main" val="31889577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AC770E-3E33-3B48-8237-C52A8DC75799}"/>
              </a:ext>
            </a:extLst>
          </p:cNvPr>
          <p:cNvSpPr>
            <a:spLocks noGrp="1"/>
          </p:cNvSpPr>
          <p:nvPr>
            <p:ph idx="1"/>
          </p:nvPr>
        </p:nvSpPr>
        <p:spPr>
          <a:xfrm>
            <a:off x="152400" y="514350"/>
            <a:ext cx="8839200" cy="4114800"/>
          </a:xfrm>
        </p:spPr>
        <p:txBody>
          <a:bodyPr/>
          <a:lstStyle/>
          <a:p>
            <a:pPr>
              <a:spcBef>
                <a:spcPts val="0"/>
              </a:spcBef>
            </a:pPr>
            <a:r>
              <a:rPr lang="en-US" sz="1800" dirty="0"/>
              <a:t>You probably have no idea what I just did.</a:t>
            </a:r>
          </a:p>
          <a:p>
            <a:pPr>
              <a:spcBef>
                <a:spcPts val="0"/>
              </a:spcBef>
            </a:pPr>
            <a:endParaRPr lang="en-US" sz="1800" dirty="0"/>
          </a:p>
          <a:p>
            <a:pPr>
              <a:spcBef>
                <a:spcPts val="0"/>
              </a:spcBef>
            </a:pPr>
            <a:r>
              <a:rPr lang="en-US" sz="1800" dirty="0"/>
              <a:t>I wanted to give you a feel for data engineering. You saw some steps:</a:t>
            </a:r>
          </a:p>
          <a:p>
            <a:pPr lvl="1">
              <a:spcBef>
                <a:spcPts val="0"/>
              </a:spcBef>
            </a:pPr>
            <a:r>
              <a:rPr lang="en-US" sz="1600" dirty="0"/>
              <a:t>Find data from various sources.</a:t>
            </a:r>
          </a:p>
          <a:p>
            <a:pPr lvl="1">
              <a:spcBef>
                <a:spcPts val="0"/>
              </a:spcBef>
            </a:pPr>
            <a:r>
              <a:rPr lang="en-US" sz="1600" dirty="0"/>
              <a:t>Convert data into a format you can process.</a:t>
            </a:r>
          </a:p>
          <a:p>
            <a:pPr lvl="1">
              <a:spcBef>
                <a:spcPts val="0"/>
              </a:spcBef>
            </a:pPr>
            <a:r>
              <a:rPr lang="en-US" sz="1600" dirty="0"/>
              <a:t>Perform transformation, links, etc.</a:t>
            </a:r>
          </a:p>
          <a:p>
            <a:pPr lvl="1">
              <a:spcBef>
                <a:spcPts val="0"/>
              </a:spcBef>
            </a:pPr>
            <a:r>
              <a:rPr lang="en-US" sz="1600" dirty="0"/>
              <a:t>Save the data.</a:t>
            </a:r>
          </a:p>
          <a:p>
            <a:pPr marL="457200" lvl="1" indent="0">
              <a:spcBef>
                <a:spcPts val="0"/>
              </a:spcBef>
              <a:buNone/>
            </a:pPr>
            <a:r>
              <a:rPr lang="en-US" sz="1600" dirty="0"/>
              <a:t>This is often (historically) called Extract-Transform-Load (ETL)</a:t>
            </a:r>
          </a:p>
          <a:p>
            <a:pPr lvl="1">
              <a:spcBef>
                <a:spcPts val="0"/>
              </a:spcBef>
            </a:pPr>
            <a:endParaRPr lang="en-US" sz="1600" dirty="0"/>
          </a:p>
          <a:p>
            <a:pPr>
              <a:spcBef>
                <a:spcPts val="0"/>
              </a:spcBef>
            </a:pPr>
            <a:r>
              <a:rPr lang="en-US" sz="1800" dirty="0"/>
              <a:t>You are now ready to start integrating with other data.</a:t>
            </a:r>
          </a:p>
          <a:p>
            <a:pPr>
              <a:spcBef>
                <a:spcPts val="0"/>
              </a:spcBef>
            </a:pPr>
            <a:endParaRPr lang="en-US" sz="1800" dirty="0"/>
          </a:p>
          <a:p>
            <a:pPr>
              <a:spcBef>
                <a:spcPts val="0"/>
              </a:spcBef>
            </a:pPr>
            <a:r>
              <a:rPr lang="en-US" sz="1800" dirty="0"/>
              <a:t>These steps enable analysis.</a:t>
            </a:r>
          </a:p>
          <a:p>
            <a:pPr>
              <a:spcBef>
                <a:spcPts val="0"/>
              </a:spcBef>
            </a:pPr>
            <a:endParaRPr lang="en-US" sz="1800" dirty="0"/>
          </a:p>
          <a:p>
            <a:pPr>
              <a:spcBef>
                <a:spcPts val="0"/>
              </a:spcBef>
            </a:pPr>
            <a:r>
              <a:rPr lang="en-US" sz="1800" dirty="0"/>
              <a:t>These are some of things we will do in the non-programming track to enable</a:t>
            </a:r>
            <a:br>
              <a:rPr lang="en-US" sz="1800" dirty="0"/>
            </a:br>
            <a:r>
              <a:rPr lang="en-US" sz="1800" dirty="0"/>
              <a:t>more complex data science, etc.</a:t>
            </a:r>
          </a:p>
          <a:p>
            <a:pPr>
              <a:spcBef>
                <a:spcPts val="0"/>
              </a:spcBef>
            </a:pPr>
            <a:endParaRPr lang="en-US" sz="1800" dirty="0"/>
          </a:p>
          <a:p>
            <a:pPr>
              <a:spcBef>
                <a:spcPts val="0"/>
              </a:spcBef>
            </a:pPr>
            <a:endParaRPr lang="en-US" sz="1800" dirty="0"/>
          </a:p>
        </p:txBody>
      </p:sp>
      <p:sp>
        <p:nvSpPr>
          <p:cNvPr id="3" name="Title 2">
            <a:extLst>
              <a:ext uri="{FF2B5EF4-FFF2-40B4-BE49-F238E27FC236}">
                <a16:creationId xmlns:a16="http://schemas.microsoft.com/office/drawing/2014/main" id="{E59F8ECE-683A-AB4F-84DF-646D7D3D24F0}"/>
              </a:ext>
            </a:extLst>
          </p:cNvPr>
          <p:cNvSpPr>
            <a:spLocks noGrp="1"/>
          </p:cNvSpPr>
          <p:nvPr>
            <p:ph type="title"/>
          </p:nvPr>
        </p:nvSpPr>
        <p:spPr/>
        <p:txBody>
          <a:bodyPr/>
          <a:lstStyle/>
          <a:p>
            <a:r>
              <a:rPr lang="en-US" dirty="0"/>
              <a:t>Comments</a:t>
            </a:r>
          </a:p>
        </p:txBody>
      </p:sp>
    </p:spTree>
    <p:extLst>
      <p:ext uri="{BB962C8B-B14F-4D97-AF65-F5344CB8AC3E}">
        <p14:creationId xmlns:p14="http://schemas.microsoft.com/office/powerpoint/2010/main" val="19910823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57420C-7043-144C-9917-8191EE908EDB}"/>
              </a:ext>
            </a:extLst>
          </p:cNvPr>
          <p:cNvSpPr>
            <a:spLocks noGrp="1"/>
          </p:cNvSpPr>
          <p:nvPr>
            <p:ph type="title"/>
          </p:nvPr>
        </p:nvSpPr>
        <p:spPr/>
        <p:txBody>
          <a:bodyPr/>
          <a:lstStyle/>
          <a:p>
            <a:r>
              <a:rPr lang="en-US" dirty="0"/>
              <a:t>Generate Test Data – I Used to Tool</a:t>
            </a:r>
          </a:p>
        </p:txBody>
      </p:sp>
      <p:pic>
        <p:nvPicPr>
          <p:cNvPr id="4" name="Picture 3">
            <a:extLst>
              <a:ext uri="{FF2B5EF4-FFF2-40B4-BE49-F238E27FC236}">
                <a16:creationId xmlns:a16="http://schemas.microsoft.com/office/drawing/2014/main" id="{7F5C63B4-519A-A047-9B7F-D1A08CB92D6B}"/>
              </a:ext>
            </a:extLst>
          </p:cNvPr>
          <p:cNvPicPr>
            <a:picLocks noChangeAspect="1"/>
          </p:cNvPicPr>
          <p:nvPr/>
        </p:nvPicPr>
        <p:blipFill>
          <a:blip r:embed="rId2"/>
          <a:stretch>
            <a:fillRect/>
          </a:stretch>
        </p:blipFill>
        <p:spPr>
          <a:xfrm>
            <a:off x="172570" y="606619"/>
            <a:ext cx="8077200" cy="3930262"/>
          </a:xfrm>
          <a:prstGeom prst="rect">
            <a:avLst/>
          </a:prstGeom>
        </p:spPr>
      </p:pic>
    </p:spTree>
    <p:extLst>
      <p:ext uri="{BB962C8B-B14F-4D97-AF65-F5344CB8AC3E}">
        <p14:creationId xmlns:p14="http://schemas.microsoft.com/office/powerpoint/2010/main" val="30353960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r>
              <a:rPr lang="en-US" dirty="0">
                <a:solidFill>
                  <a:srgbClr val="FF0000"/>
                </a:solidFill>
              </a:rPr>
              <a:t>DFF Comments:</a:t>
            </a:r>
          </a:p>
          <a:p>
            <a:pPr marL="742950" lvl="1" indent="-285750">
              <a:buFont typeface="Arial" panose="020B0604020202020204" pitchFamily="34" charset="0"/>
              <a:buChar char="•"/>
            </a:pPr>
            <a:r>
              <a:rPr lang="en-US" dirty="0">
                <a:solidFill>
                  <a:srgbClr val="FF0000"/>
                </a:solidFill>
              </a:rPr>
              <a:t>You will sometimes see other operator, e.g. </a:t>
            </a:r>
            <a:r>
              <a:rPr lang="en-US" dirty="0">
                <a:solidFill>
                  <a:srgbClr val="FF0000"/>
                </a:solidFill>
                <a:sym typeface="Wingdings" pitchFamily="2" charset="2"/>
              </a:rPr>
              <a:t> Assignment.</a:t>
            </a:r>
          </a:p>
          <a:p>
            <a:pPr marL="742950" lvl="1" indent="-285750">
              <a:buFont typeface="Arial" panose="020B0604020202020204" pitchFamily="34" charset="0"/>
              <a:buChar char="•"/>
            </a:pPr>
            <a:r>
              <a:rPr lang="en-US" dirty="0">
                <a:solidFill>
                  <a:srgbClr val="FF0000"/>
                </a:solidFill>
                <a:sym typeface="Wingdings" pitchFamily="2" charset="2"/>
              </a:rPr>
              <a:t>Relational algebra focuses on </a:t>
            </a:r>
            <a:r>
              <a:rPr lang="en-US" i="1" dirty="0">
                <a:solidFill>
                  <a:srgbClr val="FF0000"/>
                </a:solidFill>
                <a:sym typeface="Wingdings" pitchFamily="2" charset="2"/>
              </a:rPr>
              <a:t>retrieve.</a:t>
            </a:r>
            <a:r>
              <a:rPr lang="en-US" dirty="0">
                <a:solidFill>
                  <a:srgbClr val="FF0000"/>
                </a:solidFill>
                <a:sym typeface="Wingdings" pitchFamily="2" charset="2"/>
              </a:rPr>
              <a:t> You can sort of do Create, Update, Delete.</a:t>
            </a:r>
          </a:p>
          <a:p>
            <a:pPr marL="742950" lvl="1" indent="-285750">
              <a:buFont typeface="Arial" panose="020B0604020202020204" pitchFamily="34" charset="0"/>
              <a:buChar char="•"/>
            </a:pPr>
            <a:r>
              <a:rPr lang="en-US" dirty="0">
                <a:solidFill>
                  <a:srgbClr val="FF0000"/>
                </a:solidFill>
                <a:sym typeface="Wingdings" pitchFamily="2" charset="2"/>
              </a:rPr>
              <a:t>The SQL Language, which we will see, extends relational algebra.</a:t>
            </a:r>
            <a:endParaRPr lang="en-US" dirty="0">
              <a:solidFill>
                <a:srgbClr val="FF0000"/>
              </a:solidFill>
            </a:endParaRPr>
          </a:p>
        </p:txBody>
      </p:sp>
    </p:spTree>
    <p:extLst>
      <p:ext uri="{BB962C8B-B14F-4D97-AF65-F5344CB8AC3E}">
        <p14:creationId xmlns:p14="http://schemas.microsoft.com/office/powerpoint/2010/main" val="2454742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Logistics</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2659657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5031972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42815493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23849986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18673835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132886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42523675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Does have the sample data from the textbook.</a:t>
            </a:r>
          </a:p>
          <a:p>
            <a:pPr lvl="1"/>
            <a:r>
              <a:rPr lang="en-US" dirty="0"/>
              <a:t>You can also upload new data. (Show how and example)</a:t>
            </a:r>
          </a:p>
          <a:p>
            <a:r>
              <a:rPr lang="en-US" dirty="0"/>
              <a:t>Some queries:</a:t>
            </a:r>
          </a:p>
          <a:p>
            <a:pPr lvl="1"/>
            <a:r>
              <a:rPr lang="el-GR" dirty="0"/>
              <a:t>σ </a:t>
            </a:r>
            <a:r>
              <a:rPr lang="en-US" dirty="0"/>
              <a:t>title='Computer Science Department' ∨ title='Accounting Division' (departments)</a:t>
            </a:r>
          </a:p>
          <a:p>
            <a:pPr lvl="1"/>
            <a:r>
              <a:rPr lang="el-GR" dirty="0"/>
              <a:t>π </a:t>
            </a:r>
            <a:r>
              <a:rPr lang="en-US" dirty="0" err="1"/>
              <a:t>last_name</a:t>
            </a:r>
            <a:r>
              <a:rPr lang="en-US" dirty="0"/>
              <a:t>, email (faculty)</a:t>
            </a:r>
          </a:p>
          <a:p>
            <a:pPr lvl="1"/>
            <a:r>
              <a:rPr lang="el-GR" dirty="0"/>
              <a:t>π </a:t>
            </a:r>
            <a:r>
              <a:rPr lang="en-US" dirty="0" err="1"/>
              <a:t>last_name</a:t>
            </a:r>
            <a:r>
              <a:rPr lang="en-US" dirty="0"/>
              <a:t>, email (</a:t>
            </a:r>
            <a:br>
              <a:rPr lang="en-US" dirty="0"/>
            </a:br>
            <a:r>
              <a:rPr lang="en-US" dirty="0"/>
              <a:t>		</a:t>
            </a:r>
            <a:r>
              <a:rPr lang="el-GR" dirty="0"/>
              <a:t>σ </a:t>
            </a:r>
            <a:r>
              <a:rPr lang="en-US" dirty="0" err="1"/>
              <a:t>department_id</a:t>
            </a:r>
            <a:r>
              <a:rPr lang="en-US" dirty="0"/>
              <a:t>=165 ∨ </a:t>
            </a:r>
            <a:r>
              <a:rPr lang="en-US" dirty="0" err="1"/>
              <a:t>department_id</a:t>
            </a:r>
            <a:r>
              <a:rPr lang="en-US" dirty="0"/>
              <a:t>=1010 (faculty)</a:t>
            </a:r>
            <a:br>
              <a:rPr lang="en-US" dirty="0"/>
            </a:br>
            <a:r>
              <a:rPr lang="en-US" dirty="0"/>
              <a:t>	)</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Relax Calculator</a:t>
            </a:r>
          </a:p>
        </p:txBody>
      </p:sp>
    </p:spTree>
    <p:extLst>
      <p:ext uri="{BB962C8B-B14F-4D97-AF65-F5344CB8AC3E}">
        <p14:creationId xmlns:p14="http://schemas.microsoft.com/office/powerpoint/2010/main" val="1065844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SQL</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8299228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65332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52400" y="819150"/>
            <a:ext cx="8839200" cy="3810000"/>
          </a:xfrm>
        </p:spPr>
        <p:txBody>
          <a:bodyPr/>
          <a:lstStyle/>
          <a:p>
            <a:r>
              <a:rPr lang="en-US" sz="1800" dirty="0"/>
              <a:t>The administrative staff of the Dept. of Computer Science </a:t>
            </a:r>
            <a:r>
              <a:rPr lang="en-US" sz="1800" b="1" dirty="0"/>
              <a:t>directly</a:t>
            </a:r>
            <a:r>
              <a:rPr lang="en-US" sz="1800" dirty="0"/>
              <a:t> manages enrollment in the W4111 sections and the wait lists. This is true of several courses.</a:t>
            </a:r>
          </a:p>
          <a:p>
            <a:pPr lvl="1"/>
            <a:r>
              <a:rPr lang="en-US" sz="1600" dirty="0"/>
              <a:t>COMS W4111 is </a:t>
            </a:r>
            <a:r>
              <a:rPr lang="en-US" sz="1600" b="1" dirty="0"/>
              <a:t>ALWAYS</a:t>
            </a:r>
            <a:r>
              <a:rPr lang="en-US" sz="1600" dirty="0"/>
              <a:t> oversubscribed and has huge wait lists.</a:t>
            </a:r>
          </a:p>
          <a:p>
            <a:pPr lvl="1"/>
            <a:r>
              <a:rPr lang="en-US" sz="1600" dirty="0"/>
              <a:t>The course is a requirement for several majors and tracks.</a:t>
            </a:r>
          </a:p>
          <a:p>
            <a:pPr lvl="1"/>
            <a:r>
              <a:rPr lang="en-US" sz="1600" dirty="0"/>
              <a:t>There are </a:t>
            </a:r>
            <a:r>
              <a:rPr lang="en-US" sz="1600" b="1" dirty="0"/>
              <a:t>complex rules</a:t>
            </a:r>
            <a:r>
              <a:rPr lang="en-US" sz="1600" dirty="0"/>
              <a:t> about prioritizing students for course enrollment, and also which students can take the hybrid section. </a:t>
            </a:r>
            <a:br>
              <a:rPr lang="en-US" sz="1600" dirty="0"/>
            </a:br>
            <a:endParaRPr lang="en-US" sz="1600" dirty="0"/>
          </a:p>
          <a:p>
            <a:r>
              <a:rPr lang="en-US" sz="1800" dirty="0"/>
              <a:t>Faculty follow department policies and do not manage waitlists, despite the list that identifies the waitlist as “Instructor Managed.”</a:t>
            </a:r>
            <a:br>
              <a:rPr lang="en-US" sz="1800" dirty="0"/>
            </a:br>
            <a:endParaRPr lang="en-US" sz="1800" dirty="0"/>
          </a:p>
          <a:p>
            <a:r>
              <a:rPr lang="en-US" sz="1800" dirty="0"/>
              <a:t>Contacts: You must work with administrative leaders on enrollment:</a:t>
            </a:r>
            <a:br>
              <a:rPr lang="en-US" sz="1800" dirty="0"/>
            </a:br>
            <a:r>
              <a:rPr lang="en-US" sz="1600" dirty="0"/>
              <a:t>Computer Science: Cynthia Meekins, </a:t>
            </a:r>
            <a:r>
              <a:rPr lang="en-US" sz="1600" u="sng" dirty="0">
                <a:hlinkClick r:id="rId2"/>
              </a:rPr>
              <a:t>cynthia@cs.columbia.edu</a:t>
            </a:r>
            <a:r>
              <a:rPr lang="en-US" sz="1600" dirty="0"/>
              <a:t>)</a:t>
            </a:r>
          </a:p>
          <a:p>
            <a:pPr marL="0" indent="0">
              <a:buNone/>
            </a:pPr>
            <a:endParaRPr lang="en-US" sz="1800" dirty="0"/>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Waitlist</a:t>
            </a:r>
          </a:p>
        </p:txBody>
      </p:sp>
    </p:spTree>
    <p:extLst>
      <p:ext uri="{BB962C8B-B14F-4D97-AF65-F5344CB8AC3E}">
        <p14:creationId xmlns:p14="http://schemas.microsoft.com/office/powerpoint/2010/main" val="8356428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Require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5105400" y="590550"/>
            <a:ext cx="3886200" cy="2585323"/>
          </a:xfrm>
          <a:prstGeom prst="rect">
            <a:avLst/>
          </a:prstGeom>
        </p:spPr>
        <p:txBody>
          <a:bodyPr wrap="square">
            <a:spAutoFit/>
          </a:bodyPr>
          <a:lstStyle/>
          <a:p>
            <a:r>
              <a:rPr lang="en-US" dirty="0">
                <a:solidFill>
                  <a:srgbClr val="FF0000"/>
                </a:solidFill>
              </a:rPr>
              <a:t>π</a:t>
            </a:r>
            <a:r>
              <a:rPr lang="en-US" dirty="0"/>
              <a:t> </a:t>
            </a:r>
            <a:r>
              <a:rPr lang="en-US" dirty="0" err="1"/>
              <a:t>last_name</a:t>
            </a:r>
            <a:r>
              <a:rPr lang="en-US" dirty="0"/>
              <a:t>, email (</a:t>
            </a:r>
          </a:p>
          <a:p>
            <a:r>
              <a:rPr lang="en-US" dirty="0"/>
              <a:t>	</a:t>
            </a:r>
            <a:r>
              <a:rPr lang="en-US" dirty="0" err="1">
                <a:solidFill>
                  <a:srgbClr val="00B050"/>
                </a:solidFill>
              </a:rPr>
              <a:t>σ</a:t>
            </a:r>
            <a:r>
              <a:rPr lang="en-US" dirty="0"/>
              <a:t> </a:t>
            </a:r>
            <a:r>
              <a:rPr lang="en-US" dirty="0" err="1"/>
              <a:t>department_id</a:t>
            </a:r>
            <a:r>
              <a:rPr lang="en-US" dirty="0"/>
              <a:t>=165 ∨ </a:t>
            </a:r>
            <a:r>
              <a:rPr lang="en-US" dirty="0" err="1"/>
              <a:t>department_id</a:t>
            </a:r>
            <a:r>
              <a:rPr lang="en-US" dirty="0"/>
              <a:t>=1010 (faculty)</a:t>
            </a:r>
          </a:p>
          <a:p>
            <a:r>
              <a:rPr lang="en-US" dirty="0"/>
              <a:t>)</a:t>
            </a:r>
          </a:p>
          <a:p>
            <a:pPr algn="ctr"/>
            <a:r>
              <a:rPr lang="en-US" dirty="0"/>
              <a:t>=</a:t>
            </a:r>
          </a:p>
          <a:p>
            <a:pPr algn="ctr"/>
            <a:endParaRPr lang="en-US" dirty="0"/>
          </a:p>
          <a:p>
            <a:r>
              <a:rPr lang="en-US" dirty="0">
                <a:solidFill>
                  <a:srgbClr val="FF0000"/>
                </a:solidFill>
              </a:rPr>
              <a:t>SELECT </a:t>
            </a:r>
            <a:r>
              <a:rPr lang="en-US" dirty="0" err="1">
                <a:solidFill>
                  <a:srgbClr val="FF0000"/>
                </a:solidFill>
              </a:rPr>
              <a:t>last_name</a:t>
            </a:r>
            <a:r>
              <a:rPr lang="en-US" dirty="0">
                <a:solidFill>
                  <a:srgbClr val="FF0000"/>
                </a:solidFill>
              </a:rPr>
              <a:t>, email </a:t>
            </a:r>
            <a:r>
              <a:rPr lang="en-US" dirty="0"/>
              <a:t>FROM faculty</a:t>
            </a:r>
            <a:br>
              <a:rPr lang="en-US" dirty="0"/>
            </a:br>
            <a:r>
              <a:rPr lang="en-US" dirty="0"/>
              <a:t>	</a:t>
            </a:r>
            <a:r>
              <a:rPr lang="en-US" dirty="0">
                <a:solidFill>
                  <a:srgbClr val="00B050"/>
                </a:solidFill>
              </a:rPr>
              <a:t>WHERE </a:t>
            </a:r>
            <a:r>
              <a:rPr lang="en-US" dirty="0" err="1">
                <a:solidFill>
                  <a:srgbClr val="00B050"/>
                </a:solidFill>
              </a:rPr>
              <a:t>department_id</a:t>
            </a:r>
            <a:r>
              <a:rPr lang="en-US" dirty="0">
                <a:solidFill>
                  <a:srgbClr val="00B050"/>
                </a:solidFill>
              </a:rPr>
              <a:t>=165 or</a:t>
            </a:r>
          </a:p>
          <a:p>
            <a:r>
              <a:rPr lang="en-US" dirty="0">
                <a:solidFill>
                  <a:srgbClr val="00B050"/>
                </a:solidFill>
              </a:rPr>
              <a:t>		</a:t>
            </a:r>
            <a:r>
              <a:rPr lang="en-US" dirty="0" err="1">
                <a:solidFill>
                  <a:srgbClr val="00B050"/>
                </a:solidFill>
              </a:rPr>
              <a:t>department_id</a:t>
            </a:r>
            <a:r>
              <a:rPr lang="en-US" dirty="0">
                <a:solidFill>
                  <a:srgbClr val="00B050"/>
                </a:solidFill>
              </a:rPr>
              <a:t>=1019</a:t>
            </a:r>
          </a:p>
        </p:txBody>
      </p:sp>
    </p:spTree>
    <p:extLst>
      <p:ext uri="{BB962C8B-B14F-4D97-AF65-F5344CB8AC3E}">
        <p14:creationId xmlns:p14="http://schemas.microsoft.com/office/powerpoint/2010/main" val="31155696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SQL Create Table for our </a:t>
            </a:r>
            <a:r>
              <a:rPr lang="en-US" dirty="0" err="1"/>
              <a:t>Datamodel</a:t>
            </a:r>
            <a:endParaRPr lang="en-US" dirty="0"/>
          </a:p>
        </p:txBody>
      </p:sp>
      <p:pic>
        <p:nvPicPr>
          <p:cNvPr id="6" name="Picture 5">
            <a:extLst>
              <a:ext uri="{FF2B5EF4-FFF2-40B4-BE49-F238E27FC236}">
                <a16:creationId xmlns:a16="http://schemas.microsoft.com/office/drawing/2014/main" id="{B1B7E111-4D3E-5745-8649-EE7514E1673D}"/>
              </a:ext>
            </a:extLst>
          </p:cNvPr>
          <p:cNvPicPr>
            <a:picLocks noChangeAspect="1"/>
          </p:cNvPicPr>
          <p:nvPr/>
        </p:nvPicPr>
        <p:blipFill>
          <a:blip r:embed="rId2"/>
          <a:stretch>
            <a:fillRect/>
          </a:stretch>
        </p:blipFill>
        <p:spPr>
          <a:xfrm>
            <a:off x="76200" y="715314"/>
            <a:ext cx="6653694" cy="3837636"/>
          </a:xfrm>
          <a:prstGeom prst="rect">
            <a:avLst/>
          </a:prstGeom>
        </p:spPr>
      </p:pic>
      <p:sp>
        <p:nvSpPr>
          <p:cNvPr id="5" name="Content Placeholder 4">
            <a:extLst>
              <a:ext uri="{FF2B5EF4-FFF2-40B4-BE49-F238E27FC236}">
                <a16:creationId xmlns:a16="http://schemas.microsoft.com/office/drawing/2014/main" id="{05FBB85A-D33F-A54D-9673-42C09B2193BA}"/>
              </a:ext>
            </a:extLst>
          </p:cNvPr>
          <p:cNvSpPr>
            <a:spLocks noGrp="1"/>
          </p:cNvSpPr>
          <p:nvPr>
            <p:ph idx="1"/>
          </p:nvPr>
        </p:nvSpPr>
        <p:spPr>
          <a:xfrm>
            <a:off x="3789830" y="444319"/>
            <a:ext cx="5181600" cy="4114800"/>
          </a:xfrm>
        </p:spPr>
        <p:txBody>
          <a:bodyPr/>
          <a:lstStyle/>
          <a:p>
            <a:r>
              <a:rPr lang="en-US" sz="1400" dirty="0"/>
              <a:t>The ` (back tick) is optional in most cases.</a:t>
            </a:r>
          </a:p>
          <a:p>
            <a:r>
              <a:rPr lang="en-US" sz="1400" dirty="0"/>
              <a:t>You can look up the various column types.</a:t>
            </a:r>
          </a:p>
          <a:p>
            <a:pPr lvl="1"/>
            <a:r>
              <a:rPr lang="en-US" sz="1200" dirty="0"/>
              <a:t>INT is an integer.</a:t>
            </a:r>
          </a:p>
          <a:p>
            <a:pPr lvl="1"/>
            <a:r>
              <a:rPr lang="en-US" sz="1200" dirty="0"/>
              <a:t>VARCHAR(N) is a variable length string with maximum length 128.</a:t>
            </a:r>
          </a:p>
          <a:p>
            <a:r>
              <a:rPr lang="en-US" sz="1400" dirty="0"/>
              <a:t>DEFAULT CHARSET, ENGINE, COLLATE are MySQL</a:t>
            </a:r>
            <a:br>
              <a:rPr lang="en-US" sz="1400" dirty="0"/>
            </a:br>
            <a:r>
              <a:rPr lang="en-US" sz="1400" dirty="0"/>
              <a:t>specific and you can usually ignore.</a:t>
            </a:r>
          </a:p>
          <a:p>
            <a:r>
              <a:rPr lang="en-US" sz="1400" dirty="0"/>
              <a:t>NOT NULL is a Constraint. Constraints are core parts of SQL and we will cover in detail.</a:t>
            </a:r>
          </a:p>
          <a:p>
            <a:r>
              <a:rPr lang="en-US" sz="1400" dirty="0"/>
              <a:t>Keys/Constraints/Index</a:t>
            </a:r>
          </a:p>
          <a:p>
            <a:pPr lvl="1"/>
            <a:r>
              <a:rPr lang="en-US" sz="1200" dirty="0"/>
              <a:t>You can see PRIMARY KEY definition.</a:t>
            </a:r>
          </a:p>
          <a:p>
            <a:pPr lvl="1"/>
            <a:r>
              <a:rPr lang="en-US" sz="1200" dirty="0"/>
              <a:t>UNIQUE KEY is similar to Candidate Key. UNIQUE KEY and the columns NOT NULL is a Candidate Key.</a:t>
            </a:r>
          </a:p>
          <a:p>
            <a:pPr lvl="1"/>
            <a:r>
              <a:rPr lang="en-US" sz="1200" dirty="0"/>
              <a:t>Foreign key defines source columns and reference columns.</a:t>
            </a:r>
          </a:p>
          <a:p>
            <a:pPr lvl="1"/>
            <a:r>
              <a:rPr lang="en-US" sz="1200" dirty="0"/>
              <a:t>“Key” sometimes means “Index” and is just used for performance.</a:t>
            </a:r>
          </a:p>
          <a:p>
            <a:r>
              <a:rPr lang="en-US" sz="1400" dirty="0"/>
              <a:t>Some databases conflate the concepts of Key and Index.</a:t>
            </a:r>
            <a:br>
              <a:rPr lang="en-US" sz="1400" dirty="0"/>
            </a:br>
            <a:r>
              <a:rPr lang="en-US" sz="1400" dirty="0"/>
              <a:t>We will cover both keys and indexes in detail.</a:t>
            </a:r>
          </a:p>
        </p:txBody>
      </p:sp>
    </p:spTree>
    <p:extLst>
      <p:ext uri="{BB962C8B-B14F-4D97-AF65-F5344CB8AC3E}">
        <p14:creationId xmlns:p14="http://schemas.microsoft.com/office/powerpoint/2010/main" val="463206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980DD3B-0CF9-1142-870B-5C012CAB43AA}"/>
              </a:ext>
            </a:extLst>
          </p:cNvPr>
          <p:cNvSpPr>
            <a:spLocks noGrp="1"/>
          </p:cNvSpPr>
          <p:nvPr>
            <p:ph idx="1"/>
          </p:nvPr>
        </p:nvSpPr>
        <p:spPr>
          <a:xfrm>
            <a:off x="152400" y="3089424"/>
            <a:ext cx="8839200" cy="1539726"/>
          </a:xfrm>
        </p:spPr>
        <p:txBody>
          <a:bodyPr/>
          <a:lstStyle/>
          <a:p>
            <a:r>
              <a:rPr lang="en-US" sz="1800" dirty="0"/>
              <a:t>It is possible to draw a physical model in an ER Diagram tool and generate</a:t>
            </a:r>
            <a:br>
              <a:rPr lang="en-US" sz="1800" dirty="0"/>
            </a:br>
            <a:r>
              <a:rPr lang="en-US" sz="1800" dirty="0"/>
              <a:t>the CREATE TABLE statements.</a:t>
            </a:r>
          </a:p>
          <a:p>
            <a:pPr lvl="1"/>
            <a:r>
              <a:rPr lang="en-US" sz="1600" dirty="0"/>
              <a:t>I never to do.</a:t>
            </a:r>
          </a:p>
          <a:p>
            <a:pPr lvl="1"/>
            <a:r>
              <a:rPr lang="en-US" sz="1600" dirty="0"/>
              <a:t>I find it more trouble than it is worth.</a:t>
            </a:r>
          </a:p>
          <a:p>
            <a:r>
              <a:rPr lang="en-US" sz="1800" dirty="0"/>
              <a:t>I will </a:t>
            </a:r>
            <a:r>
              <a:rPr lang="en-US" sz="1800" i="1" dirty="0"/>
              <a:t>reverse engineer </a:t>
            </a:r>
            <a:r>
              <a:rPr lang="en-US" sz="1800" dirty="0"/>
              <a:t>an existing database to understand its schema.</a:t>
            </a:r>
          </a:p>
        </p:txBody>
      </p:sp>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Crow’s Foot Like Physical Diagram</a:t>
            </a:r>
          </a:p>
        </p:txBody>
      </p:sp>
      <p:pic>
        <p:nvPicPr>
          <p:cNvPr id="7" name="Picture 6">
            <a:extLst>
              <a:ext uri="{FF2B5EF4-FFF2-40B4-BE49-F238E27FC236}">
                <a16:creationId xmlns:a16="http://schemas.microsoft.com/office/drawing/2014/main" id="{CA7B6C51-E22C-324B-8698-3B35E461DF0C}"/>
              </a:ext>
            </a:extLst>
          </p:cNvPr>
          <p:cNvPicPr>
            <a:picLocks noChangeAspect="1"/>
          </p:cNvPicPr>
          <p:nvPr/>
        </p:nvPicPr>
        <p:blipFill>
          <a:blip r:embed="rId2"/>
          <a:stretch>
            <a:fillRect/>
          </a:stretch>
        </p:blipFill>
        <p:spPr>
          <a:xfrm>
            <a:off x="1371600" y="499593"/>
            <a:ext cx="5322570" cy="2534557"/>
          </a:xfrm>
          <a:prstGeom prst="rect">
            <a:avLst/>
          </a:prstGeom>
        </p:spPr>
      </p:pic>
    </p:spTree>
    <p:extLst>
      <p:ext uri="{BB962C8B-B14F-4D97-AF65-F5344CB8AC3E}">
        <p14:creationId xmlns:p14="http://schemas.microsoft.com/office/powerpoint/2010/main" val="5031641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97A89-6895-724D-80A1-9FE5430EE9AE}"/>
              </a:ext>
            </a:extLst>
          </p:cNvPr>
          <p:cNvSpPr>
            <a:spLocks noGrp="1"/>
          </p:cNvSpPr>
          <p:nvPr>
            <p:ph idx="1"/>
          </p:nvPr>
        </p:nvSpPr>
        <p:spPr/>
        <p:txBody>
          <a:bodyPr/>
          <a:lstStyle/>
          <a:p>
            <a:r>
              <a:rPr lang="en-US" dirty="0"/>
              <a:t>Drawing a simple data model in </a:t>
            </a:r>
            <a:r>
              <a:rPr lang="en-US" dirty="0" err="1"/>
              <a:t>Lucidchart</a:t>
            </a:r>
            <a:r>
              <a:rPr lang="en-US" dirty="0"/>
              <a:t>.</a:t>
            </a:r>
          </a:p>
          <a:p>
            <a:r>
              <a:rPr lang="en-US" dirty="0"/>
              <a:t>Generating sample data in </a:t>
            </a:r>
            <a:r>
              <a:rPr lang="en-US" dirty="0" err="1"/>
              <a:t>Mockaroo</a:t>
            </a:r>
            <a:r>
              <a:rPr lang="en-US" dirty="0"/>
              <a:t>.</a:t>
            </a:r>
          </a:p>
          <a:p>
            <a:r>
              <a:rPr lang="en-US" dirty="0"/>
              <a:t>Loading CSV data using </a:t>
            </a:r>
            <a:r>
              <a:rPr lang="en-US" dirty="0" err="1"/>
              <a:t>DataGrip</a:t>
            </a:r>
            <a:r>
              <a:rPr lang="en-US" dirty="0"/>
              <a:t>.</a:t>
            </a:r>
          </a:p>
          <a:p>
            <a:r>
              <a:rPr lang="en-US" dirty="0"/>
              <a:t>Editing and modifying schema in SQL.</a:t>
            </a:r>
          </a:p>
          <a:p>
            <a:r>
              <a:rPr lang="en-US" dirty="0"/>
              <a:t>Running some queries.</a:t>
            </a:r>
          </a:p>
          <a:p>
            <a:r>
              <a:rPr lang="en-US" dirty="0"/>
              <a:t>Doing some relational algebra.</a:t>
            </a:r>
          </a:p>
        </p:txBody>
      </p:sp>
      <p:sp>
        <p:nvSpPr>
          <p:cNvPr id="3" name="Title 2">
            <a:extLst>
              <a:ext uri="{FF2B5EF4-FFF2-40B4-BE49-F238E27FC236}">
                <a16:creationId xmlns:a16="http://schemas.microsoft.com/office/drawing/2014/main" id="{8C1328C5-8BF0-0145-93CD-0FF06B78F6D4}"/>
              </a:ext>
            </a:extLst>
          </p:cNvPr>
          <p:cNvSpPr>
            <a:spLocks noGrp="1"/>
          </p:cNvSpPr>
          <p:nvPr>
            <p:ph type="title"/>
          </p:nvPr>
        </p:nvSpPr>
        <p:spPr/>
        <p:txBody>
          <a:bodyPr/>
          <a:lstStyle/>
          <a:p>
            <a:r>
              <a:rPr lang="en-US" dirty="0"/>
              <a:t>Switch to Demos </a:t>
            </a:r>
            <a:r>
              <a:rPr lang="en-US" dirty="0" err="1"/>
              <a:t>Jupyter</a:t>
            </a:r>
            <a:r>
              <a:rPr lang="en-US" dirty="0"/>
              <a:t> Notebook and </a:t>
            </a:r>
            <a:r>
              <a:rPr lang="en-US" dirty="0" err="1"/>
              <a:t>DataGrip</a:t>
            </a:r>
            <a:endParaRPr lang="en-US" dirty="0"/>
          </a:p>
        </p:txBody>
      </p:sp>
    </p:spTree>
    <p:extLst>
      <p:ext uri="{BB962C8B-B14F-4D97-AF65-F5344CB8AC3E}">
        <p14:creationId xmlns:p14="http://schemas.microsoft.com/office/powerpoint/2010/main" val="2506871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48587</TotalTime>
  <Words>8177</Words>
  <Application>Microsoft Office PowerPoint</Application>
  <PresentationFormat>On-screen Show (16:9)</PresentationFormat>
  <Paragraphs>892</Paragraphs>
  <Slides>95</Slides>
  <Notes>47</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95</vt:i4>
      </vt:variant>
    </vt:vector>
  </HeadingPairs>
  <TitlesOfParts>
    <vt:vector size="110" baseType="lpstr">
      <vt:lpstr>-apple-system</vt:lpstr>
      <vt:lpstr>Arial</vt:lpstr>
      <vt:lpstr>Calibri</vt:lpstr>
      <vt:lpstr>Helvetica</vt:lpstr>
      <vt:lpstr>Helvetica Neue</vt:lpstr>
      <vt:lpstr>Monotype Sorts</vt:lpstr>
      <vt:lpstr>Museo For Dell</vt:lpstr>
      <vt:lpstr>Times New Roman</vt:lpstr>
      <vt:lpstr>Webdings</vt:lpstr>
      <vt:lpstr>Wingdings</vt:lpstr>
      <vt:lpstr>Office Theme</vt:lpstr>
      <vt:lpstr>2_db-5-grey</vt:lpstr>
      <vt:lpstr>3_db-5-grey</vt:lpstr>
      <vt:lpstr>4_db-5-grey</vt:lpstr>
      <vt:lpstr>5_db-5-grey</vt:lpstr>
      <vt:lpstr>PowerPoint Presentation</vt:lpstr>
      <vt:lpstr>PowerPoint Presentation</vt:lpstr>
      <vt:lpstr>PowerPoint Presentation</vt:lpstr>
      <vt:lpstr>PowerPoint Presentation</vt:lpstr>
      <vt:lpstr>PowerPoint Presentation</vt:lpstr>
      <vt:lpstr>Contents</vt:lpstr>
      <vt:lpstr>PowerPoint Presentation</vt:lpstr>
      <vt:lpstr>PowerPoint Presentation</vt:lpstr>
      <vt:lpstr>Waitlist</vt:lpstr>
      <vt:lpstr>Lecture Format, Recitation, Office Hours</vt:lpstr>
      <vt:lpstr>PowerPoint Presentation</vt:lpstr>
      <vt:lpstr>About your Instructor</vt:lpstr>
      <vt:lpstr>PowerPoint Presentation</vt:lpstr>
      <vt:lpstr>The Course</vt:lpstr>
      <vt:lpstr>Course Objectives</vt:lpstr>
      <vt:lpstr>The Course – Value and my Perspective</vt:lpstr>
      <vt:lpstr>Surprising Example</vt:lpstr>
      <vt:lpstr>Modules</vt:lpstr>
      <vt:lpstr>PowerPoint Presentation</vt:lpstr>
      <vt:lpstr>Course Resources and Development Environment</vt:lpstr>
      <vt:lpstr>PowerPoint Presentation</vt:lpstr>
      <vt:lpstr>Observations from Last Semester</vt:lpstr>
      <vt:lpstr>PowerPoint Presentation</vt:lpstr>
      <vt:lpstr>Assignments, Exams, Grading</vt:lpstr>
      <vt:lpstr>To Program or Not To Program, ...</vt:lpstr>
      <vt:lpstr>Homework Assignments</vt:lpstr>
      <vt:lpstr>PowerPoint Presentation</vt:lpstr>
      <vt:lpstr>PowerPoint Presentation</vt:lpstr>
      <vt:lpstr>Most of Us are Familiar with IMDB</vt:lpstr>
      <vt:lpstr>Downloadable IMDB Data</vt:lpstr>
      <vt:lpstr>Conceptual Model – Application Architecture</vt:lpstr>
      <vt:lpstr>Explanation of Example Code</vt:lpstr>
      <vt:lpstr>PowerPoint Presentation</vt:lpstr>
      <vt:lpstr>PowerPoint Presentation</vt:lpstr>
      <vt:lpstr>Games of Thrones</vt:lpstr>
      <vt:lpstr>Data Analysis and Visual with Python</vt:lpstr>
      <vt:lpstr>Switch to Notebook</vt:lpstr>
      <vt:lpstr>Data Sciences Uses Complex Queries</vt:lpstr>
      <vt:lpstr>Data Science (IEOR, Finance, …) Require Data Engineering</vt:lpstr>
      <vt:lpstr>Data Cleansing</vt:lpstr>
      <vt:lpstr>Data Cleansing</vt:lpstr>
      <vt:lpstr>PowerPoint Presentation</vt:lpstr>
      <vt:lpstr>Lectures and Topics</vt:lpstr>
      <vt:lpstr>PowerPoint Presentation</vt:lpstr>
      <vt:lpstr>PowerPoint Presentation</vt:lpstr>
      <vt:lpstr>Problem Statement</vt:lpstr>
      <vt:lpstr>Design Phases</vt:lpstr>
      <vt:lpstr>Design Phases (Cont.)</vt:lpstr>
      <vt:lpstr>A Common and my Approach: Conceptual  Logical  Physical</vt:lpstr>
      <vt:lpstr>ER model -- Database Modeling</vt:lpstr>
      <vt:lpstr>Entity Sets</vt:lpstr>
      <vt:lpstr>Entity Sets -- instructor and student</vt:lpstr>
      <vt:lpstr>Representing Entity sets in ER Diagram</vt:lpstr>
      <vt:lpstr>Visual Notation – Many Notations</vt:lpstr>
      <vt:lpstr>First Iteration/Step for University Data Model</vt:lpstr>
      <vt:lpstr>Entity Sets -- instructor and student</vt:lpstr>
      <vt:lpstr>Relationship Sets</vt:lpstr>
      <vt:lpstr>Relationship Sets (Cont.)</vt:lpstr>
      <vt:lpstr>Notation has Precise Meaning</vt:lpstr>
      <vt:lpstr>What Does this Mean? Let’s Get Started</vt:lpstr>
      <vt:lpstr>ER model -- Database Modeling</vt:lpstr>
      <vt:lpstr>ER Model and ER Modeling</vt:lpstr>
      <vt:lpstr>ER Modeling – Reasonably Good Summary</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Start Building our Datamodel</vt:lpstr>
      <vt:lpstr>Start Building our Datamodel</vt:lpstr>
      <vt:lpstr>Import the Data – I screen-scraped the Website</vt:lpstr>
      <vt:lpstr>Import the Data – I screen-scraped the Website</vt:lpstr>
      <vt:lpstr>Comments</vt:lpstr>
      <vt:lpstr>Generate Test Data – I Used to Tool</vt:lpstr>
      <vt:lpstr>Relational Query Languages</vt:lpstr>
      <vt:lpstr>Relational Algebra</vt:lpstr>
      <vt:lpstr>Select Operation</vt:lpstr>
      <vt:lpstr>Select Operation (Cont.)</vt:lpstr>
      <vt:lpstr>Project Operation</vt:lpstr>
      <vt:lpstr>Project Operation (Cont.)</vt:lpstr>
      <vt:lpstr>Composition of Relational Operations</vt:lpstr>
      <vt:lpstr>Relax Calculator</vt:lpstr>
      <vt:lpstr>PowerPoint Presentation</vt:lpstr>
      <vt:lpstr>History</vt:lpstr>
      <vt:lpstr>SQL Parts</vt:lpstr>
      <vt:lpstr>SQL Language Statements</vt:lpstr>
      <vt:lpstr>Data Definition Language</vt:lpstr>
      <vt:lpstr>Create Table Construct</vt:lpstr>
      <vt:lpstr>SQL Create Table for our Datamodel</vt:lpstr>
      <vt:lpstr>Crow’s Foot Like Physical Diagram</vt:lpstr>
      <vt:lpstr>Switch to Demos Jupyter Notebook and DataGrip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538</cp:revision>
  <cp:lastPrinted>2018-11-15T21:01:50Z</cp:lastPrinted>
  <dcterms:created xsi:type="dcterms:W3CDTF">2010-04-12T23:12:02Z</dcterms:created>
  <dcterms:modified xsi:type="dcterms:W3CDTF">2022-01-12T14:16:55Z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